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434" r:id="rId2"/>
    <p:sldId id="458" r:id="rId3"/>
    <p:sldId id="461" r:id="rId4"/>
    <p:sldId id="287" r:id="rId5"/>
    <p:sldId id="469" r:id="rId6"/>
    <p:sldId id="481" r:id="rId7"/>
    <p:sldId id="462" r:id="rId8"/>
    <p:sldId id="482" r:id="rId9"/>
    <p:sldId id="466" r:id="rId10"/>
    <p:sldId id="470" r:id="rId11"/>
    <p:sldId id="471" r:id="rId12"/>
    <p:sldId id="468" r:id="rId13"/>
    <p:sldId id="467" r:id="rId14"/>
    <p:sldId id="463" r:id="rId15"/>
    <p:sldId id="465" r:id="rId16"/>
    <p:sldId id="464" r:id="rId17"/>
    <p:sldId id="472" r:id="rId18"/>
    <p:sldId id="473" r:id="rId19"/>
    <p:sldId id="476" r:id="rId20"/>
    <p:sldId id="474" r:id="rId21"/>
    <p:sldId id="477" r:id="rId22"/>
    <p:sldId id="478" r:id="rId23"/>
    <p:sldId id="475" r:id="rId24"/>
    <p:sldId id="483" r:id="rId25"/>
    <p:sldId id="479" r:id="rId26"/>
    <p:sldId id="480" r:id="rId27"/>
    <p:sldId id="369" r:id="rId28"/>
    <p:sldId id="370" r:id="rId29"/>
    <p:sldId id="372" r:id="rId30"/>
    <p:sldId id="373" r:id="rId31"/>
    <p:sldId id="371" r:id="rId32"/>
    <p:sldId id="452" r:id="rId3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3CD"/>
    <a:srgbClr val="FFE38B"/>
    <a:srgbClr val="FF9900"/>
    <a:srgbClr val="FFCC00"/>
    <a:srgbClr val="00FFFF"/>
    <a:srgbClr val="66FF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9" autoAdjust="0"/>
    <p:restoredTop sz="94660"/>
  </p:normalViewPr>
  <p:slideViewPr>
    <p:cSldViewPr>
      <p:cViewPr>
        <p:scale>
          <a:sx n="40" d="100"/>
          <a:sy n="40" d="100"/>
        </p:scale>
        <p:origin x="-129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F42CDE-F3D1-4ECA-AD59-ABEF07E3E6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23A02F-0C34-4B1F-BC2D-9A22BFD6BC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4091C0-3C4F-47DA-A3BA-9940B6EACCD7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96EC89-68F8-408B-B4C3-2D7C90DC5D35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30A15C-6441-480C-AF73-EC4008AFDD61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76759-3F81-4A4A-8CBA-22034E1BBF47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76759-3F81-4A4A-8CBA-22034E1BBF47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76759-3F81-4A4A-8CBA-22034E1BBF47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7E06A-1E59-415B-9E9E-B11B8164714D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5CDA4-BF7A-444C-9999-F5AF6F017436}" type="slidenum">
              <a:rPr lang="pt-BR" smtClean="0"/>
              <a:pPr/>
              <a:t>16</a:t>
            </a:fld>
            <a:endParaRPr lang="pt-BR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5CDA4-BF7A-444C-9999-F5AF6F017436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885ECB-47B1-4B58-9AC8-C4C783DB1B58}" type="slidenum">
              <a:rPr lang="pt-BR" smtClean="0"/>
              <a:pPr/>
              <a:t>27</a:t>
            </a:fld>
            <a:endParaRPr lang="pt-BR" smtClean="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1E0163-2249-4C2D-9815-BEBA6C5DA399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1708AC-058E-449F-9DDF-69FDC9492D0A}" type="slidenum">
              <a:rPr lang="pt-BR" smtClean="0"/>
              <a:pPr/>
              <a:t>29</a:t>
            </a:fld>
            <a:endParaRPr lang="pt-BR" smtClean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7C14D-9543-4A4E-B043-78FC08CD6536}" type="slidenum">
              <a:rPr lang="pt-BR" smtClean="0"/>
              <a:pPr/>
              <a:t>30</a:t>
            </a:fld>
            <a:endParaRPr lang="pt-BR" smtClean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E2385D-EE6E-4DE9-847D-218ADA2B4B87}" type="slidenum">
              <a:rPr lang="pt-BR" smtClean="0"/>
              <a:pPr/>
              <a:t>31</a:t>
            </a:fld>
            <a:endParaRPr lang="pt-BR" smtClean="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frame para senaes wmv"/>
          <p:cNvPicPr>
            <a:picLocks noChangeAspect="1" noChangeArrowheads="1"/>
          </p:cNvPicPr>
          <p:nvPr userDrawn="1"/>
        </p:nvPicPr>
        <p:blipFill>
          <a:blip r:embed="rId13" cstate="print">
            <a:lum bright="62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60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18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hyperlink" Target="http://www.ancosol.org.br/home.php" TargetMode="Externa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senaes@mte.gov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0" y="1852613"/>
            <a:ext cx="9144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00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ESTRATÉGIAS TERRITORIAIS DE INCLUSÃO SOCIOPRODUTIVA</a:t>
            </a:r>
            <a:endParaRPr lang="pt-BR" sz="4400" b="1" dirty="0">
              <a:solidFill>
                <a:srgbClr val="0033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pic>
        <p:nvPicPr>
          <p:cNvPr id="3" name="Picture 4" descr="AF_Logo_completo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6200775"/>
            <a:ext cx="16192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oup 28"/>
          <p:cNvGraphicFramePr>
            <a:graphicFrameLocks noGrp="1"/>
          </p:cNvGraphicFramePr>
          <p:nvPr/>
        </p:nvGraphicFramePr>
        <p:xfrm>
          <a:off x="2978150" y="6173788"/>
          <a:ext cx="4473575" cy="579120"/>
        </p:xfrm>
        <a:graphic>
          <a:graphicData uri="http://schemas.openxmlformats.org/drawingml/2006/table">
            <a:tbl>
              <a:tblPr/>
              <a:tblGrid>
                <a:gridCol w="2155825"/>
                <a:gridCol w="2317750"/>
              </a:tblGrid>
              <a:tr h="39846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Secretaria Nacional de Economia Solid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ria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Minist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rio do Trabalho   e Emprego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85750" y="214313"/>
            <a:ext cx="8572500" cy="623887"/>
          </a:xfrm>
          <a:prstGeom prst="rect">
            <a:avLst/>
          </a:prstGeom>
          <a:solidFill>
            <a:srgbClr val="003300"/>
          </a:solidFill>
        </p:spPr>
        <p:txBody>
          <a:bodyPr/>
          <a:lstStyle/>
          <a:p>
            <a:pPr algn="ctr" eaLnBrk="0" hangingPunct="0">
              <a:defRPr/>
            </a:pPr>
            <a:r>
              <a:rPr lang="pt-BR" sz="2800" b="1" kern="0" dirty="0">
                <a:solidFill>
                  <a:schemeClr val="bg1"/>
                </a:solidFill>
                <a:latin typeface="Verdana" pitchFamily="34" charset="0"/>
                <a:ea typeface="+mj-ea"/>
                <a:cs typeface="+mj-cs"/>
              </a:rPr>
              <a:t>Insustentabilidade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539750" y="1562571"/>
            <a:ext cx="8208963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ts val="600"/>
              </a:spcBef>
              <a:buClr>
                <a:schemeClr val="hlink"/>
              </a:buClr>
              <a:buSzPct val="70000"/>
            </a:pPr>
            <a:r>
              <a:rPr lang="pt-BR" sz="2400" b="1" dirty="0">
                <a:latin typeface="Verdana" pitchFamily="34" charset="0"/>
              </a:rPr>
              <a:t>“O estilo de vida criado pelo capitalismo industrial sempre será o privilégio de uma minoria. O custo em termos de depredação do mundo físico, desse estilo de vida é de tal forma elevado que toda tentativa de generalizá-lo levaria inexoravelmente ao colapso de toda uma civilização, pondo em risco a sobrevivência da espécie humana”</a:t>
            </a:r>
          </a:p>
          <a:p>
            <a:pPr algn="r">
              <a:spcBef>
                <a:spcPts val="600"/>
              </a:spcBef>
              <a:buClr>
                <a:schemeClr val="hlink"/>
              </a:buClr>
              <a:buSzPct val="70000"/>
            </a:pPr>
            <a:r>
              <a:rPr lang="pt-BR" sz="1600" b="1" dirty="0">
                <a:latin typeface="Verdana" pitchFamily="34" charset="0"/>
              </a:rPr>
              <a:t>(O Mito do Crescimento Econômico - Celso Furtado, 1974)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>
                <a:solidFill>
                  <a:schemeClr val="bg1"/>
                </a:solidFill>
                <a:latin typeface="Verdana" pitchFamily="34" charset="0"/>
              </a:rPr>
              <a:t>Construir políticas contra hegemônicas de Desenvolvimento...</a:t>
            </a:r>
          </a:p>
        </p:txBody>
      </p:sp>
      <p:grpSp>
        <p:nvGrpSpPr>
          <p:cNvPr id="17412" name="Grupo 30"/>
          <p:cNvGrpSpPr>
            <a:grpSpLocks/>
          </p:cNvGrpSpPr>
          <p:nvPr/>
        </p:nvGrpSpPr>
        <p:grpSpPr bwMode="auto">
          <a:xfrm>
            <a:off x="250825" y="2565400"/>
            <a:ext cx="1930400" cy="1460500"/>
            <a:chOff x="6143636" y="2071678"/>
            <a:chExt cx="1930010" cy="1461090"/>
          </a:xfrm>
        </p:grpSpPr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6858016" y="2071678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M</a:t>
              </a:r>
              <a:endParaRPr lang="pt-BR" sz="4000" dirty="0">
                <a:latin typeface="Arial" pitchFamily="34" charset="0"/>
              </a:endParaRPr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6143636" y="2786058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E</a:t>
              </a:r>
              <a:endParaRPr lang="pt-B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7429520" y="2857496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S</a:t>
              </a:r>
              <a:endParaRPr lang="pt-B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cxnSp>
          <p:nvCxnSpPr>
            <p:cNvPr id="17426" name="AutoShape 19"/>
            <p:cNvCxnSpPr>
              <a:cxnSpLocks noChangeShapeType="1"/>
              <a:stCxn id="11" idx="3"/>
            </p:cNvCxnSpPr>
            <p:nvPr/>
          </p:nvCxnSpPr>
          <p:spPr bwMode="auto">
            <a:xfrm rot="5400000">
              <a:off x="6704444" y="2637047"/>
              <a:ext cx="236890" cy="2589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7427" name="AutoShape 21"/>
            <p:cNvCxnSpPr>
              <a:cxnSpLocks noChangeShapeType="1"/>
              <a:endCxn id="13" idx="0"/>
            </p:cNvCxnSpPr>
            <p:nvPr/>
          </p:nvCxnSpPr>
          <p:spPr bwMode="auto">
            <a:xfrm>
              <a:off x="7429520" y="2643182"/>
              <a:ext cx="322063" cy="2143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7413" name="Grupo 36"/>
          <p:cNvGrpSpPr>
            <a:grpSpLocks/>
          </p:cNvGrpSpPr>
          <p:nvPr/>
        </p:nvGrpSpPr>
        <p:grpSpPr bwMode="auto">
          <a:xfrm>
            <a:off x="1778000" y="3697288"/>
            <a:ext cx="1930400" cy="1460500"/>
            <a:chOff x="6143636" y="2071678"/>
            <a:chExt cx="1930010" cy="146109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858016" y="2071678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E</a:t>
              </a:r>
              <a:endParaRPr lang="pt-BR" sz="4000" dirty="0">
                <a:latin typeface="Arial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6143636" y="2786058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M</a:t>
              </a:r>
              <a:endParaRPr lang="pt-B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7429520" y="2857496"/>
              <a:ext cx="644126" cy="6752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pt-BR" sz="2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S</a:t>
              </a:r>
              <a:endParaRPr lang="pt-B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cxnSp>
          <p:nvCxnSpPr>
            <p:cNvPr id="17421" name="AutoShape 19"/>
            <p:cNvCxnSpPr>
              <a:cxnSpLocks noChangeShapeType="1"/>
              <a:stCxn id="17" idx="3"/>
            </p:cNvCxnSpPr>
            <p:nvPr/>
          </p:nvCxnSpPr>
          <p:spPr bwMode="auto">
            <a:xfrm rot="5400000">
              <a:off x="6704444" y="2637047"/>
              <a:ext cx="236890" cy="2589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7422" name="AutoShape 21"/>
            <p:cNvCxnSpPr>
              <a:cxnSpLocks noChangeShapeType="1"/>
              <a:endCxn id="19" idx="0"/>
            </p:cNvCxnSpPr>
            <p:nvPr/>
          </p:nvCxnSpPr>
          <p:spPr bwMode="auto">
            <a:xfrm>
              <a:off x="7429520" y="2643182"/>
              <a:ext cx="322063" cy="2143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22" name="CaixaDeTexto 42"/>
          <p:cNvSpPr txBox="1">
            <a:spLocks noChangeArrowheads="1"/>
          </p:cNvSpPr>
          <p:nvPr/>
        </p:nvSpPr>
        <p:spPr bwMode="auto">
          <a:xfrm>
            <a:off x="4284663" y="5229225"/>
            <a:ext cx="475138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pt-BR" b="1">
                <a:latin typeface="Verdana" pitchFamily="34" charset="0"/>
              </a:rPr>
              <a:t>Formas de organização social que buscam subordinar o MERCADO (campo das relações econômicas) e o ESTADO (campo das relações de poder) à SOCIEDADE</a:t>
            </a:r>
            <a:r>
              <a:rPr lang="pt-BR">
                <a:latin typeface="Verdana" pitchFamily="34" charset="0"/>
              </a:rPr>
              <a:t>. </a:t>
            </a:r>
          </a:p>
        </p:txBody>
      </p:sp>
      <p:sp>
        <p:nvSpPr>
          <p:cNvPr id="17415" name="Rectangle 2"/>
          <p:cNvSpPr txBox="1">
            <a:spLocks noChangeArrowheads="1"/>
          </p:cNvSpPr>
          <p:nvPr/>
        </p:nvSpPr>
        <p:spPr bwMode="auto">
          <a:xfrm>
            <a:off x="250825" y="1571625"/>
            <a:ext cx="3744913" cy="928688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POLÍTICAS HEGEMÔNICAS</a:t>
            </a:r>
          </a:p>
        </p:txBody>
      </p:sp>
      <p:sp>
        <p:nvSpPr>
          <p:cNvPr id="17416" name="Rectangle 2"/>
          <p:cNvSpPr txBox="1">
            <a:spLocks noChangeArrowheads="1"/>
          </p:cNvSpPr>
          <p:nvPr/>
        </p:nvSpPr>
        <p:spPr bwMode="auto">
          <a:xfrm>
            <a:off x="4284663" y="1571625"/>
            <a:ext cx="4464050" cy="928688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POLÍTICAS CONTRA  HEGEMÔNICAS</a:t>
            </a:r>
          </a:p>
        </p:txBody>
      </p:sp>
      <p:cxnSp>
        <p:nvCxnSpPr>
          <p:cNvPr id="25" name="Conector reto 24"/>
          <p:cNvCxnSpPr/>
          <p:nvPr/>
        </p:nvCxnSpPr>
        <p:spPr>
          <a:xfrm rot="5400000">
            <a:off x="1496219" y="4214019"/>
            <a:ext cx="5286375" cy="1587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107950" y="5229225"/>
            <a:ext cx="40322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pt-BR" b="1">
                <a:latin typeface="Verdana" pitchFamily="34" charset="0"/>
              </a:rPr>
              <a:t>Formas de organização social centradas no econômico e fortemente articuladas às lógicas de dominação política e cultural. </a:t>
            </a:r>
          </a:p>
        </p:txBody>
      </p:sp>
      <p:grpSp>
        <p:nvGrpSpPr>
          <p:cNvPr id="17436" name="Group 28"/>
          <p:cNvGrpSpPr>
            <a:grpSpLocks/>
          </p:cNvGrpSpPr>
          <p:nvPr/>
        </p:nvGrpSpPr>
        <p:grpSpPr bwMode="auto">
          <a:xfrm>
            <a:off x="5030788" y="2776538"/>
            <a:ext cx="2895600" cy="2247900"/>
            <a:chOff x="3169" y="1749"/>
            <a:chExt cx="1824" cy="1416"/>
          </a:xfrm>
        </p:grpSpPr>
        <p:sp>
          <p:nvSpPr>
            <p:cNvPr id="5" name="Oval 16"/>
            <p:cNvSpPr>
              <a:spLocks noChangeArrowheads="1"/>
            </p:cNvSpPr>
            <p:nvPr/>
          </p:nvSpPr>
          <p:spPr bwMode="auto">
            <a:xfrm>
              <a:off x="3819" y="1755"/>
              <a:ext cx="560" cy="6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pt-BR" sz="4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S</a:t>
              </a:r>
              <a:endParaRPr lang="pt-BR" sz="6000" dirty="0">
                <a:latin typeface="Arial" pitchFamily="34" charset="0"/>
              </a:endParaRPr>
            </a:p>
          </p:txBody>
        </p:sp>
        <p:sp>
          <p:nvSpPr>
            <p:cNvPr id="6" name="Oval 17"/>
            <p:cNvSpPr>
              <a:spLocks noChangeArrowheads="1"/>
            </p:cNvSpPr>
            <p:nvPr/>
          </p:nvSpPr>
          <p:spPr bwMode="auto">
            <a:xfrm>
              <a:off x="3198" y="2463"/>
              <a:ext cx="560" cy="66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pt-BR" sz="4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E</a:t>
              </a:r>
              <a:endParaRPr lang="pt-BR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7" name="Oval 18"/>
            <p:cNvSpPr>
              <a:spLocks noChangeArrowheads="1"/>
            </p:cNvSpPr>
            <p:nvPr/>
          </p:nvSpPr>
          <p:spPr bwMode="auto">
            <a:xfrm>
              <a:off x="4316" y="2487"/>
              <a:ext cx="560" cy="66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pt-BR" sz="4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34" charset="0"/>
                </a:rPr>
                <a:t>M</a:t>
              </a:r>
              <a:endParaRPr lang="pt-BR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4286" y="2341"/>
              <a:ext cx="136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7435" name="Line 27"/>
            <p:cNvSpPr>
              <a:spLocks noChangeShapeType="1"/>
            </p:cNvSpPr>
            <p:nvPr/>
          </p:nvSpPr>
          <p:spPr bwMode="auto">
            <a:xfrm flipH="1">
              <a:off x="3651" y="2296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>
                <a:solidFill>
                  <a:schemeClr val="bg1"/>
                </a:solidFill>
                <a:latin typeface="Verdana" pitchFamily="34" charset="0"/>
              </a:rPr>
              <a:t>Perspectiva contra hegemônica do Desenvolvimento Territorial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22584" y="1844229"/>
            <a:ext cx="8497888" cy="403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pt-BR" sz="2400" b="1" dirty="0">
                <a:latin typeface="Verdana" pitchFamily="34" charset="0"/>
              </a:rPr>
              <a:t>PROCESSO ENDÓGENO </a:t>
            </a:r>
            <a:r>
              <a:rPr lang="pt-BR" sz="2400" dirty="0">
                <a:latin typeface="Verdana" pitchFamily="34" charset="0"/>
              </a:rPr>
              <a:t>de tempo largo para 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b="1" dirty="0">
                <a:latin typeface="Verdana" pitchFamily="34" charset="0"/>
              </a:rPr>
              <a:t>MOBILIZAÇÃO</a:t>
            </a:r>
            <a:r>
              <a:rPr lang="pt-BR" sz="2400" dirty="0">
                <a:latin typeface="Verdana" pitchFamily="34" charset="0"/>
              </a:rPr>
              <a:t> das </a:t>
            </a:r>
            <a:r>
              <a:rPr lang="pt-BR" sz="2400" b="1" dirty="0">
                <a:latin typeface="Verdana" pitchFamily="34" charset="0"/>
              </a:rPr>
              <a:t>FORÇAS SOCIAIS</a:t>
            </a:r>
            <a:r>
              <a:rPr lang="pt-BR" sz="2400" dirty="0">
                <a:latin typeface="Verdana" pitchFamily="34" charset="0"/>
              </a:rPr>
              <a:t>, das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b="1" dirty="0">
                <a:latin typeface="Verdana" pitchFamily="34" charset="0"/>
              </a:rPr>
              <a:t>POTENCIALIDADES ECONÔMICAS </a:t>
            </a:r>
            <a:r>
              <a:rPr lang="pt-BR" sz="2400" dirty="0">
                <a:latin typeface="Verdana" pitchFamily="34" charset="0"/>
              </a:rPr>
              <a:t>e </a:t>
            </a:r>
            <a:r>
              <a:rPr lang="pt-BR" sz="2400" b="1" dirty="0">
                <a:latin typeface="Verdana" pitchFamily="34" charset="0"/>
              </a:rPr>
              <a:t>CULTURAIS</a:t>
            </a:r>
            <a:r>
              <a:rPr lang="pt-BR" sz="2400" dirty="0">
                <a:latin typeface="Verdana" pitchFamily="34" charset="0"/>
              </a:rPr>
              <a:t> 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dirty="0">
                <a:latin typeface="Verdana" pitchFamily="34" charset="0"/>
              </a:rPr>
              <a:t>com a finalidade de promover </a:t>
            </a:r>
            <a:r>
              <a:rPr lang="pt-BR" sz="2400" b="1" dirty="0">
                <a:latin typeface="Verdana" pitchFamily="34" charset="0"/>
              </a:rPr>
              <a:t>MUDANÇAS</a:t>
            </a:r>
            <a:r>
              <a:rPr lang="pt-BR" sz="2400" dirty="0">
                <a:latin typeface="Verdana" pitchFamily="34" charset="0"/>
              </a:rPr>
              <a:t>  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dirty="0">
                <a:latin typeface="Verdana" pitchFamily="34" charset="0"/>
              </a:rPr>
              <a:t>com a </a:t>
            </a:r>
            <a:r>
              <a:rPr lang="pt-BR" sz="2400" b="1" dirty="0">
                <a:latin typeface="Verdana" pitchFamily="34" charset="0"/>
              </a:rPr>
              <a:t>ELEVAÇÃO DAS CONDIÇÕES DE VIDA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dirty="0">
                <a:latin typeface="Verdana" pitchFamily="34" charset="0"/>
              </a:rPr>
              <a:t>em </a:t>
            </a:r>
            <a:r>
              <a:rPr lang="pt-BR" sz="2400" b="1" dirty="0">
                <a:latin typeface="Verdana" pitchFamily="34" charset="0"/>
              </a:rPr>
              <a:t>HARMONIA COM O MEIO AMBIENTE </a:t>
            </a:r>
            <a:r>
              <a:rPr lang="pt-BR" sz="2400" dirty="0">
                <a:latin typeface="Verdana" pitchFamily="34" charset="0"/>
              </a:rPr>
              <a:t>e 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dirty="0">
                <a:latin typeface="Verdana" pitchFamily="34" charset="0"/>
              </a:rPr>
              <a:t>com a </a:t>
            </a:r>
            <a:r>
              <a:rPr lang="pt-BR" sz="2400" b="1" dirty="0">
                <a:latin typeface="Verdana" pitchFamily="34" charset="0"/>
              </a:rPr>
              <a:t>PARTICIPAÇÃO ATIVA E SOLIDÁRIA </a:t>
            </a:r>
            <a:r>
              <a:rPr lang="pt-BR" sz="2400" dirty="0">
                <a:latin typeface="Verdana" pitchFamily="34" charset="0"/>
              </a:rPr>
              <a:t>da </a:t>
            </a:r>
          </a:p>
          <a:p>
            <a:pPr eaLnBrk="0" hangingPunct="0">
              <a:spcBef>
                <a:spcPct val="20000"/>
              </a:spcBef>
            </a:pPr>
            <a:r>
              <a:rPr lang="pt-BR" sz="2400" dirty="0" smtClean="0">
                <a:latin typeface="Verdana" pitchFamily="34" charset="0"/>
              </a:rPr>
              <a:t>comunidade no </a:t>
            </a:r>
            <a:r>
              <a:rPr lang="pt-BR" sz="2400" b="1" dirty="0" smtClean="0">
                <a:latin typeface="Verdana" pitchFamily="34" charset="0"/>
              </a:rPr>
              <a:t>DESENVOLVIMENTO</a:t>
            </a:r>
            <a:r>
              <a:rPr lang="pt-BR" sz="2400" dirty="0">
                <a:latin typeface="Verdan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536" y="1340768"/>
            <a:ext cx="8421886" cy="481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9496" indent="-457200" fontAlgn="auto"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Articulação entre política econômica e políticas sociais: desenvolvimento com distribuição de renda;</a:t>
            </a:r>
          </a:p>
          <a:p>
            <a:pPr marL="539496" indent="-457200" fontAlgn="auto"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Recuperação da capacidade de intervenção do Estado como promotor do desenvolvimento;</a:t>
            </a:r>
          </a:p>
          <a:p>
            <a:pPr marL="539496" indent="-457200" fontAlgn="auto"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Fortalecimento do mercado interno com transferência de renda, infraestrutura, emprego e ampliação do crédito;</a:t>
            </a:r>
          </a:p>
          <a:p>
            <a:pPr marL="539496" indent="-457200" fontAlgn="auto"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Política Social como fator de dinamização do desenvolvimento.</a:t>
            </a:r>
          </a:p>
          <a:p>
            <a:pPr marL="539496" indent="-457200" fontAlgn="auto">
              <a:spcBef>
                <a:spcPct val="2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Abordagem territorial nas políticas públicas.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95536" y="404813"/>
            <a:ext cx="8424936" cy="647923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ACÚMULOS E APRENDIZADOS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88032" y="144016"/>
            <a:ext cx="8676456" cy="6525344"/>
            <a:chOff x="0" y="0"/>
            <a:chExt cx="9144000" cy="6934200"/>
          </a:xfrm>
        </p:grpSpPr>
        <p:sp>
          <p:nvSpPr>
            <p:cNvPr id="3" name="Rectangle 2" descr="Papel reciclado"/>
            <p:cNvSpPr>
              <a:spLocks noChangeArrowheads="1"/>
            </p:cNvSpPr>
            <p:nvPr/>
          </p:nvSpPr>
          <p:spPr bwMode="auto">
            <a:xfrm>
              <a:off x="0" y="0"/>
              <a:ext cx="9144000" cy="693420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400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pt-PT" sz="2400">
                  <a:solidFill>
                    <a:schemeClr val="tx1"/>
                  </a:solidFill>
                  <a:latin typeface="Times New Roman" pitchFamily="18" charset="0"/>
                </a:rPr>
                <a:t>    </a:t>
              </a:r>
              <a:endParaRPr lang="pt-BR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pSp>
          <p:nvGrpSpPr>
            <p:cNvPr id="4" name="Group 43"/>
            <p:cNvGrpSpPr>
              <a:grpSpLocks/>
            </p:cNvGrpSpPr>
            <p:nvPr/>
          </p:nvGrpSpPr>
          <p:grpSpPr bwMode="auto">
            <a:xfrm>
              <a:off x="152400" y="3122613"/>
              <a:ext cx="2819400" cy="2592387"/>
              <a:chOff x="96" y="1967"/>
              <a:chExt cx="1776" cy="1633"/>
            </a:xfrm>
          </p:grpSpPr>
          <p:grpSp>
            <p:nvGrpSpPr>
              <p:cNvPr id="33" name="Group 19"/>
              <p:cNvGrpSpPr>
                <a:grpSpLocks/>
              </p:cNvGrpSpPr>
              <p:nvPr/>
            </p:nvGrpSpPr>
            <p:grpSpPr bwMode="auto">
              <a:xfrm>
                <a:off x="158" y="1967"/>
                <a:ext cx="1618" cy="1633"/>
                <a:chOff x="158" y="1797"/>
                <a:chExt cx="1618" cy="1633"/>
              </a:xfrm>
            </p:grpSpPr>
            <p:sp>
              <p:nvSpPr>
                <p:cNvPr id="35" name="Line 12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6" name="Oval 13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lnSpc>
                      <a:spcPct val="100000"/>
                    </a:lnSpc>
                    <a:buClrTx/>
                    <a:buSzTx/>
                    <a:buFontTx/>
                    <a:buNone/>
                  </a:pPr>
                  <a:endParaRPr lang="pt-BR" sz="1700">
                    <a:solidFill>
                      <a:schemeClr val="tx1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4" name="Text Box 26"/>
              <p:cNvSpPr txBox="1">
                <a:spLocks noChangeArrowheads="1"/>
              </p:cNvSpPr>
              <p:nvPr/>
            </p:nvSpPr>
            <p:spPr bwMode="auto">
              <a:xfrm>
                <a:off x="96" y="2448"/>
                <a:ext cx="1776" cy="8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pt-BR" b="1" u="sng">
                    <a:solidFill>
                      <a:schemeClr val="tx1"/>
                    </a:solidFill>
                  </a:rPr>
                  <a:t>MANEJO </a:t>
                </a:r>
                <a:r>
                  <a:rPr lang="pt-PT" b="1" u="sng">
                    <a:solidFill>
                      <a:schemeClr val="tx1"/>
                    </a:solidFill>
                  </a:rPr>
                  <a:t> </a:t>
                </a:r>
                <a:r>
                  <a:rPr lang="pt-BR" b="1" u="sng">
                    <a:solidFill>
                      <a:schemeClr val="tx1"/>
                    </a:solidFill>
                  </a:rPr>
                  <a:t>SUSTENTÁVEL</a:t>
                </a:r>
              </a:p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pt-BR" sz="1600" b="1">
                    <a:solidFill>
                      <a:schemeClr val="tx1"/>
                    </a:solidFill>
                  </a:rPr>
                  <a:t>(Agroecologia</a:t>
                </a:r>
                <a:r>
                  <a:rPr lang="pt-PT" sz="1600" b="1">
                    <a:solidFill>
                      <a:schemeClr val="tx1"/>
                    </a:solidFill>
                  </a:rPr>
                  <a:t>, agricultura orgânica,</a:t>
                </a:r>
                <a:r>
                  <a:rPr lang="pt-BR" sz="1600" b="1">
                    <a:solidFill>
                      <a:schemeClr val="tx1"/>
                    </a:solidFill>
                  </a:rPr>
                  <a:t> Sistemas Biodinâmicos...</a:t>
                </a:r>
                <a:r>
                  <a:rPr lang="pt-PT" sz="1600" b="1">
                    <a:solidFill>
                      <a:schemeClr val="tx1"/>
                    </a:solidFill>
                  </a:rPr>
                  <a:t>)</a:t>
                </a:r>
                <a:endParaRPr lang="pt-BR" sz="1600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3146425" y="3200400"/>
              <a:ext cx="2644775" cy="2592388"/>
              <a:chOff x="1982" y="2016"/>
              <a:chExt cx="1666" cy="1633"/>
            </a:xfrm>
          </p:grpSpPr>
          <p:grpSp>
            <p:nvGrpSpPr>
              <p:cNvPr id="29" name="Group 20"/>
              <p:cNvGrpSpPr>
                <a:grpSpLocks/>
              </p:cNvGrpSpPr>
              <p:nvPr/>
            </p:nvGrpSpPr>
            <p:grpSpPr bwMode="auto">
              <a:xfrm>
                <a:off x="1982" y="2016"/>
                <a:ext cx="1618" cy="1633"/>
                <a:chOff x="158" y="1797"/>
                <a:chExt cx="1618" cy="1633"/>
              </a:xfrm>
            </p:grpSpPr>
            <p:sp>
              <p:nvSpPr>
                <p:cNvPr id="31" name="Line 21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2" name="Oval 22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lnSpc>
                      <a:spcPct val="100000"/>
                    </a:lnSpc>
                    <a:buClrTx/>
                    <a:buSzTx/>
                    <a:buFontTx/>
                    <a:buNone/>
                  </a:pPr>
                  <a:endParaRPr lang="pt-BR" sz="1700">
                    <a:solidFill>
                      <a:schemeClr val="tx1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0" name="Text Box 29"/>
              <p:cNvSpPr txBox="1">
                <a:spLocks noChangeArrowheads="1"/>
              </p:cNvSpPr>
              <p:nvPr/>
            </p:nvSpPr>
            <p:spPr bwMode="auto">
              <a:xfrm>
                <a:off x="2016" y="2448"/>
                <a:ext cx="1632" cy="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pt-BR" b="1" u="sng">
                    <a:solidFill>
                      <a:schemeClr val="tx1"/>
                    </a:solidFill>
                  </a:rPr>
                  <a:t>GESTÃO E CONTROLE SOCIAL</a:t>
                </a:r>
              </a:p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pt-BR" sz="1600" b="1">
                    <a:solidFill>
                      <a:schemeClr val="tx1"/>
                    </a:solidFill>
                  </a:rPr>
                  <a:t>(Processos participativos)</a:t>
                </a:r>
              </a:p>
            </p:txBody>
          </p:sp>
        </p:grpSp>
        <p:grpSp>
          <p:nvGrpSpPr>
            <p:cNvPr id="6" name="Group 49"/>
            <p:cNvGrpSpPr>
              <a:grpSpLocks/>
            </p:cNvGrpSpPr>
            <p:nvPr/>
          </p:nvGrpSpPr>
          <p:grpSpPr bwMode="auto">
            <a:xfrm>
              <a:off x="5965825" y="3197225"/>
              <a:ext cx="2568575" cy="2592388"/>
              <a:chOff x="3758" y="2014"/>
              <a:chExt cx="1618" cy="1633"/>
            </a:xfrm>
          </p:grpSpPr>
          <p:sp>
            <p:nvSpPr>
              <p:cNvPr id="25" name="Line 24"/>
              <p:cNvSpPr>
                <a:spLocks noChangeShapeType="1"/>
              </p:cNvSpPr>
              <p:nvPr/>
            </p:nvSpPr>
            <p:spPr bwMode="auto">
              <a:xfrm>
                <a:off x="4560" y="2014"/>
                <a:ext cx="0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6" name="Group 45"/>
              <p:cNvGrpSpPr>
                <a:grpSpLocks/>
              </p:cNvGrpSpPr>
              <p:nvPr/>
            </p:nvGrpSpPr>
            <p:grpSpPr bwMode="auto">
              <a:xfrm>
                <a:off x="3758" y="2227"/>
                <a:ext cx="1618" cy="1420"/>
                <a:chOff x="3758" y="2227"/>
                <a:chExt cx="1618" cy="1420"/>
              </a:xfrm>
            </p:grpSpPr>
            <p:sp>
              <p:nvSpPr>
                <p:cNvPr id="27" name="Oval 25"/>
                <p:cNvSpPr>
                  <a:spLocks noChangeArrowheads="1"/>
                </p:cNvSpPr>
                <p:nvPr/>
              </p:nvSpPr>
              <p:spPr bwMode="auto">
                <a:xfrm>
                  <a:off x="3758" y="2227"/>
                  <a:ext cx="1618" cy="142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defTabSz="914400">
                    <a:lnSpc>
                      <a:spcPct val="100000"/>
                    </a:lnSpc>
                    <a:buClrTx/>
                    <a:buSzTx/>
                    <a:buFontTx/>
                    <a:buNone/>
                  </a:pPr>
                  <a:endParaRPr lang="pt-BR" sz="1700">
                    <a:solidFill>
                      <a:schemeClr val="tx1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792" y="2448"/>
                  <a:ext cx="1584" cy="8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400">
                    <a:lnSpc>
                      <a:spcPct val="100000"/>
                    </a:lnSpc>
                    <a:buClrTx/>
                    <a:buSzTx/>
                    <a:buFontTx/>
                    <a:buNone/>
                  </a:pPr>
                  <a:r>
                    <a:rPr lang="pt-BR" b="1" u="sng">
                      <a:solidFill>
                        <a:schemeClr val="tx1"/>
                      </a:solidFill>
                    </a:rPr>
                    <a:t>ECONOMIA SOLIDÁRIA</a:t>
                  </a:r>
                </a:p>
                <a:p>
                  <a:pPr algn="ctr" defTabSz="914400">
                    <a:lnSpc>
                      <a:spcPct val="100000"/>
                    </a:lnSpc>
                    <a:buClrTx/>
                    <a:buSzTx/>
                    <a:buFontTx/>
                    <a:buNone/>
                  </a:pPr>
                  <a:r>
                    <a:rPr lang="pt-BR" sz="1600" b="1">
                      <a:solidFill>
                        <a:schemeClr val="tx1"/>
                      </a:solidFill>
                    </a:rPr>
                    <a:t>(Autogestão e Consumo Ético e Solidário)</a:t>
                  </a:r>
                </a:p>
              </p:txBody>
            </p:sp>
          </p:grpSp>
        </p:grpSp>
        <p:grpSp>
          <p:nvGrpSpPr>
            <p:cNvPr id="7" name="Group 39"/>
            <p:cNvGrpSpPr>
              <a:grpSpLocks/>
            </p:cNvGrpSpPr>
            <p:nvPr/>
          </p:nvGrpSpPr>
          <p:grpSpPr bwMode="auto">
            <a:xfrm>
              <a:off x="1524000" y="1196975"/>
              <a:ext cx="5715000" cy="1087438"/>
              <a:chOff x="960" y="754"/>
              <a:chExt cx="3600" cy="685"/>
            </a:xfrm>
          </p:grpSpPr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 flipV="1">
                <a:off x="960" y="1199"/>
                <a:ext cx="3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>
                <a:off x="2784" y="754"/>
                <a:ext cx="0" cy="4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>
                <a:off x="960" y="1199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" name="Line 11"/>
              <p:cNvSpPr>
                <a:spLocks noChangeShapeType="1"/>
              </p:cNvSpPr>
              <p:nvPr/>
            </p:nvSpPr>
            <p:spPr bwMode="auto">
              <a:xfrm>
                <a:off x="4560" y="1199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" name="Line 38"/>
              <p:cNvSpPr>
                <a:spLocks noChangeShapeType="1"/>
              </p:cNvSpPr>
              <p:nvPr/>
            </p:nvSpPr>
            <p:spPr bwMode="auto">
              <a:xfrm>
                <a:off x="2784" y="1200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782763" y="200025"/>
              <a:ext cx="5008563" cy="1171575"/>
              <a:chOff x="1123" y="126"/>
              <a:chExt cx="3155" cy="738"/>
            </a:xfrm>
          </p:grpSpPr>
          <p:sp>
            <p:nvSpPr>
              <p:cNvPr id="18" name="Oval 3"/>
              <p:cNvSpPr>
                <a:spLocks noChangeArrowheads="1"/>
              </p:cNvSpPr>
              <p:nvPr/>
            </p:nvSpPr>
            <p:spPr bwMode="auto">
              <a:xfrm>
                <a:off x="1123" y="126"/>
                <a:ext cx="3155" cy="738"/>
              </a:xfrm>
              <a:prstGeom prst="ellipse">
                <a:avLst/>
              </a:prstGeom>
              <a:solidFill>
                <a:srgbClr val="66FF33"/>
              </a:solidFill>
              <a:ln w="76200" cmpd="tri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endParaRPr lang="pt-BR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" name="Text Box 36"/>
              <p:cNvSpPr txBox="1">
                <a:spLocks noChangeArrowheads="1"/>
              </p:cNvSpPr>
              <p:nvPr/>
            </p:nvSpPr>
            <p:spPr bwMode="auto">
              <a:xfrm>
                <a:off x="1553" y="250"/>
                <a:ext cx="2581" cy="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pt-BR" sz="2400" dirty="0">
                    <a:solidFill>
                      <a:schemeClr val="tx1"/>
                    </a:solidFill>
                    <a:latin typeface="Arial Black" pitchFamily="34" charset="0"/>
                  </a:rPr>
                  <a:t>DESENVOLVIMENTO SUSTENTÁVEL</a:t>
                </a:r>
              </a:p>
            </p:txBody>
          </p:sp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381000" y="2132013"/>
              <a:ext cx="2351088" cy="1066800"/>
              <a:chOff x="240" y="1343"/>
              <a:chExt cx="1481" cy="672"/>
            </a:xfrm>
          </p:grpSpPr>
          <p:sp>
            <p:nvSpPr>
              <p:cNvPr id="16" name="Oval 5"/>
              <p:cNvSpPr>
                <a:spLocks noChangeArrowheads="1"/>
              </p:cNvSpPr>
              <p:nvPr/>
            </p:nvSpPr>
            <p:spPr bwMode="auto">
              <a:xfrm>
                <a:off x="240" y="1343"/>
                <a:ext cx="1481" cy="672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endParaRPr lang="pt-PT" sz="800">
                  <a:solidFill>
                    <a:schemeClr val="tx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7" name="Text Box 40"/>
              <p:cNvSpPr txBox="1">
                <a:spLocks noChangeArrowheads="1"/>
              </p:cNvSpPr>
              <p:nvPr/>
            </p:nvSpPr>
            <p:spPr bwMode="auto">
              <a:xfrm>
                <a:off x="310" y="1468"/>
                <a:ext cx="1386" cy="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pt-BR" sz="2000" b="1" dirty="0">
                    <a:solidFill>
                      <a:schemeClr val="tx1"/>
                    </a:solidFill>
                  </a:rPr>
                  <a:t>DIMENS</a:t>
                </a:r>
                <a:r>
                  <a:rPr lang="pt-PT" sz="2000" b="1" dirty="0">
                    <a:solidFill>
                      <a:schemeClr val="tx1"/>
                    </a:solidFill>
                  </a:rPr>
                  <a:t>Ã</a:t>
                </a:r>
                <a:r>
                  <a:rPr lang="pt-BR" sz="2000" b="1" dirty="0">
                    <a:solidFill>
                      <a:schemeClr val="tx1"/>
                    </a:solidFill>
                  </a:rPr>
                  <a:t>O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AMBIENTAL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47"/>
            <p:cNvGrpSpPr>
              <a:grpSpLocks/>
            </p:cNvGrpSpPr>
            <p:nvPr/>
          </p:nvGrpSpPr>
          <p:grpSpPr bwMode="auto">
            <a:xfrm>
              <a:off x="3287713" y="2149475"/>
              <a:ext cx="2351087" cy="1049338"/>
              <a:chOff x="2071" y="1354"/>
              <a:chExt cx="1481" cy="661"/>
            </a:xfrm>
          </p:grpSpPr>
          <p:sp>
            <p:nvSpPr>
              <p:cNvPr id="14" name="Oval 6"/>
              <p:cNvSpPr>
                <a:spLocks noChangeArrowheads="1"/>
              </p:cNvSpPr>
              <p:nvPr/>
            </p:nvSpPr>
            <p:spPr bwMode="auto">
              <a:xfrm>
                <a:off x="2071" y="1354"/>
                <a:ext cx="1481" cy="661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endParaRPr lang="pt-BR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Text Box 41"/>
              <p:cNvSpPr txBox="1">
                <a:spLocks noChangeArrowheads="1"/>
              </p:cNvSpPr>
              <p:nvPr/>
            </p:nvSpPr>
            <p:spPr bwMode="auto">
              <a:xfrm>
                <a:off x="2256" y="1488"/>
                <a:ext cx="115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pt-BR" sz="2000" b="1">
                    <a:solidFill>
                      <a:schemeClr val="tx1"/>
                    </a:solidFill>
                  </a:rPr>
                  <a:t>DIMENS</a:t>
                </a:r>
                <a:r>
                  <a:rPr lang="pt-PT" sz="2000" b="1">
                    <a:solidFill>
                      <a:schemeClr val="tx1"/>
                    </a:solidFill>
                  </a:rPr>
                  <a:t>Ã</a:t>
                </a:r>
                <a:r>
                  <a:rPr lang="pt-BR" sz="2000" b="1">
                    <a:solidFill>
                      <a:schemeClr val="tx1"/>
                    </a:solidFill>
                  </a:rPr>
                  <a:t>O SOCIAL</a:t>
                </a:r>
              </a:p>
            </p:txBody>
          </p:sp>
        </p:grpSp>
        <p:grpSp>
          <p:nvGrpSpPr>
            <p:cNvPr id="11" name="Group 48"/>
            <p:cNvGrpSpPr>
              <a:grpSpLocks/>
            </p:cNvGrpSpPr>
            <p:nvPr/>
          </p:nvGrpSpPr>
          <p:grpSpPr bwMode="auto">
            <a:xfrm>
              <a:off x="6045200" y="2214563"/>
              <a:ext cx="2489200" cy="984250"/>
              <a:chOff x="3808" y="1395"/>
              <a:chExt cx="1568" cy="620"/>
            </a:xfrm>
          </p:grpSpPr>
          <p:sp>
            <p:nvSpPr>
              <p:cNvPr id="12" name="Oval 7"/>
              <p:cNvSpPr>
                <a:spLocks noChangeArrowheads="1"/>
              </p:cNvSpPr>
              <p:nvPr/>
            </p:nvSpPr>
            <p:spPr bwMode="auto">
              <a:xfrm>
                <a:off x="3808" y="1395"/>
                <a:ext cx="1568" cy="620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lnSpc>
                    <a:spcPct val="100000"/>
                  </a:lnSpc>
                  <a:buClrTx/>
                  <a:buSzTx/>
                  <a:buFontTx/>
                  <a:buNone/>
                </a:pPr>
                <a:endParaRPr lang="pt-BR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Text Box 42"/>
              <p:cNvSpPr txBox="1">
                <a:spLocks noChangeArrowheads="1"/>
              </p:cNvSpPr>
              <p:nvPr/>
            </p:nvSpPr>
            <p:spPr bwMode="auto">
              <a:xfrm>
                <a:off x="4032" y="1488"/>
                <a:ext cx="120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pt-BR" sz="2000" b="1">
                    <a:solidFill>
                      <a:schemeClr val="tx1"/>
                    </a:solidFill>
                  </a:rPr>
                  <a:t>DIMENS</a:t>
                </a:r>
                <a:r>
                  <a:rPr lang="pt-PT" sz="2000" b="1">
                    <a:solidFill>
                      <a:schemeClr val="tx1"/>
                    </a:solidFill>
                  </a:rPr>
                  <a:t>Ã</a:t>
                </a:r>
                <a:r>
                  <a:rPr lang="pt-BR" sz="2000" b="1">
                    <a:solidFill>
                      <a:schemeClr val="tx1"/>
                    </a:solidFill>
                  </a:rPr>
                  <a:t>O ECONÔMICA</a:t>
                </a: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40605" y="214313"/>
            <a:ext cx="865187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>
                <a:solidFill>
                  <a:schemeClr val="bg1"/>
                </a:solidFill>
                <a:latin typeface="Verdana" pitchFamily="34" charset="0"/>
              </a:rPr>
              <a:t>Dimensão Econômica da Sustentabilidade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79388" y="1645121"/>
            <a:ext cx="8713787" cy="4808215"/>
          </a:xfrm>
          <a:prstGeom prst="rect">
            <a:avLst/>
          </a:prstGeom>
          <a:ln/>
        </p:spPr>
        <p:txBody>
          <a:bodyPr lIns="90000" tIns="46800" rIns="90000" bIns="46800"/>
          <a:lstStyle/>
          <a:p>
            <a:pPr marL="538163" lvl="1" indent="-285750" eaLnBrk="0" hangingPunct="0">
              <a:spcBef>
                <a:spcPts val="0"/>
              </a:spcBef>
              <a:spcAft>
                <a:spcPts val="600"/>
              </a:spcAft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2400" b="1" i="1" dirty="0">
                <a:latin typeface="Verdana" pitchFamily="34" charset="0"/>
              </a:rPr>
              <a:t>Sistemas produtivos sustentáveis </a:t>
            </a:r>
            <a:r>
              <a:rPr lang="pt-BR" sz="2400" dirty="0">
                <a:latin typeface="Verdana" pitchFamily="34" charset="0"/>
              </a:rPr>
              <a:t>como estratégias criativas de organização do trabalho e de relação da atividade produtiva com a natureza;</a:t>
            </a:r>
            <a:endParaRPr lang="pt-BR" sz="2400" b="1" dirty="0">
              <a:latin typeface="Verdana" pitchFamily="34" charset="0"/>
            </a:endParaRPr>
          </a:p>
          <a:p>
            <a:pPr marL="538163" lvl="1" indent="-285750" eaLnBrk="0" hangingPunct="0">
              <a:spcBef>
                <a:spcPts val="0"/>
              </a:spcBef>
              <a:spcAft>
                <a:spcPts val="600"/>
              </a:spcAft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2400" b="1" i="1" dirty="0">
                <a:solidFill>
                  <a:srgbClr val="202020"/>
                </a:solidFill>
                <a:latin typeface="Verdana" pitchFamily="34" charset="0"/>
              </a:rPr>
              <a:t>Diversidade ambiental e riqueza cultural </a:t>
            </a:r>
            <a:r>
              <a:rPr lang="pt-BR" sz="2400" dirty="0">
                <a:solidFill>
                  <a:srgbClr val="202020"/>
                </a:solidFill>
                <a:latin typeface="Verdana" pitchFamily="34" charset="0"/>
              </a:rPr>
              <a:t>para </a:t>
            </a:r>
            <a:r>
              <a:rPr lang="pt-BR" sz="2400" dirty="0">
                <a:latin typeface="Verdana" pitchFamily="34" charset="0"/>
              </a:rPr>
              <a:t>impulsionar atividades econômicas apropriadas;</a:t>
            </a:r>
            <a:r>
              <a:rPr lang="pt-BR" sz="2400" b="1" i="1" dirty="0">
                <a:latin typeface="Verdana" pitchFamily="34" charset="0"/>
              </a:rPr>
              <a:t> </a:t>
            </a:r>
          </a:p>
          <a:p>
            <a:pPr marL="538163" lvl="1" indent="-285750" eaLnBrk="0" hangingPunct="0">
              <a:spcBef>
                <a:spcPts val="0"/>
              </a:spcBef>
              <a:spcAft>
                <a:spcPts val="600"/>
              </a:spcAft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2400" b="1" i="1" dirty="0">
                <a:latin typeface="Verdana" pitchFamily="34" charset="0"/>
              </a:rPr>
              <a:t>Iniciativas </a:t>
            </a:r>
            <a:r>
              <a:rPr lang="pt-BR" sz="2400" b="1" i="1" dirty="0">
                <a:solidFill>
                  <a:srgbClr val="202020"/>
                </a:solidFill>
                <a:latin typeface="Verdana" pitchFamily="34" charset="0"/>
              </a:rPr>
              <a:t>includentes </a:t>
            </a:r>
            <a:r>
              <a:rPr lang="pt-BR" sz="2400" dirty="0">
                <a:latin typeface="Verdana" pitchFamily="34" charset="0"/>
              </a:rPr>
              <a:t>para democratizar o acesso aos meios necessários à produção;</a:t>
            </a:r>
          </a:p>
          <a:p>
            <a:pPr marL="538163" lvl="1" indent="-285750" eaLnBrk="0" hangingPunct="0">
              <a:spcBef>
                <a:spcPts val="0"/>
              </a:spcBef>
              <a:spcAft>
                <a:spcPts val="600"/>
              </a:spcAft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2400" b="1" i="1" dirty="0">
                <a:solidFill>
                  <a:srgbClr val="202020"/>
                </a:solidFill>
                <a:latin typeface="Verdana" pitchFamily="34" charset="0"/>
              </a:rPr>
              <a:t>Diversificação e pluriatividade </a:t>
            </a:r>
            <a:r>
              <a:rPr lang="pt-BR" sz="2400" dirty="0">
                <a:latin typeface="Verdana" pitchFamily="34" charset="0"/>
              </a:rPr>
              <a:t>com distintas atividades e fontes de renda, evitando a dependência monopólica.</a:t>
            </a:r>
          </a:p>
          <a:p>
            <a:pPr marL="538163" lvl="1" indent="-285750" eaLnBrk="0" hangingPunct="0">
              <a:spcBef>
                <a:spcPts val="0"/>
              </a:spcBef>
              <a:spcAft>
                <a:spcPts val="600"/>
              </a:spcAft>
              <a:buFont typeface="Times New Roman" pitchFamily="18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t-BR" sz="2400" b="1" i="1" dirty="0">
                <a:solidFill>
                  <a:srgbClr val="202020"/>
                </a:solidFill>
                <a:latin typeface="Verdana" pitchFamily="34" charset="0"/>
              </a:rPr>
              <a:t>Cooperação e associação</a:t>
            </a:r>
            <a:r>
              <a:rPr lang="pt-BR" sz="2400" b="1" i="1" dirty="0">
                <a:latin typeface="Verdana" pitchFamily="34" charset="0"/>
              </a:rPr>
              <a:t> </a:t>
            </a:r>
            <a:r>
              <a:rPr lang="pt-BR" sz="2400" dirty="0">
                <a:latin typeface="Verdana" pitchFamily="34" charset="0"/>
              </a:rPr>
              <a:t>como estratégia de integração e coesão socioeconômica.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0" y="0"/>
              <a:ext cx="9144000" cy="6858000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400">
                  <a:solidFill>
                    <a:srgbClr val="000000"/>
                  </a:solidFill>
                  <a:latin typeface="Times New Roman" pitchFamily="18" charset="0"/>
                  <a:cs typeface="Arial Unicode MS" pitchFamily="32" charset="0"/>
                </a:rPr>
                <a:t>    </a:t>
              </a:r>
            </a:p>
          </p:txBody>
        </p:sp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250825" y="115888"/>
              <a:ext cx="8569325" cy="504825"/>
            </a:xfrm>
            <a:prstGeom prst="rect">
              <a:avLst/>
            </a:prstGeom>
            <a:solidFill>
              <a:srgbClr val="FFCC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lnSpc>
                  <a:spcPct val="100000"/>
                </a:lnSpc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b="1">
                  <a:solidFill>
                    <a:srgbClr val="000000"/>
                  </a:solidFill>
                  <a:latin typeface="Arial Black" pitchFamily="34" charset="0"/>
                  <a:cs typeface="Arial Unicode MS" pitchFamily="32" charset="0"/>
                </a:rPr>
                <a:t>COMO FAZER DINAMIZAÇÃO ECONÔMICA DE UM TERRITÓRIO?</a:t>
              </a:r>
            </a:p>
          </p:txBody>
        </p:sp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79388" y="620713"/>
              <a:ext cx="4462462" cy="5253037"/>
              <a:chOff x="113" y="391"/>
              <a:chExt cx="2811" cy="3309"/>
            </a:xfrm>
          </p:grpSpPr>
          <p:grpSp>
            <p:nvGrpSpPr>
              <p:cNvPr id="11" name="Group 4"/>
              <p:cNvGrpSpPr>
                <a:grpSpLocks/>
              </p:cNvGrpSpPr>
              <p:nvPr/>
            </p:nvGrpSpPr>
            <p:grpSpPr bwMode="auto">
              <a:xfrm>
                <a:off x="158" y="391"/>
                <a:ext cx="1905" cy="1223"/>
                <a:chOff x="158" y="391"/>
                <a:chExt cx="1905" cy="1223"/>
              </a:xfrm>
            </p:grpSpPr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158" y="391"/>
                  <a:ext cx="1906" cy="453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/>
                <a:p>
                  <a:pPr>
                    <a:lnSpc>
                      <a:spcPct val="100000"/>
                    </a:lnSpc>
                    <a:buFont typeface="Times New Roman" pitchFamily="18" charset="0"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  <a:t>1) GERANDO EQUILÍBRIO   </a:t>
                  </a:r>
                  <a:b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</a:br>
                  <a: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  <a:t>    NA BALANÇA</a:t>
                  </a:r>
                </a:p>
              </p:txBody>
            </p:sp>
            <p:grpSp>
              <p:nvGrpSpPr>
                <p:cNvPr id="20" name="Group 6"/>
                <p:cNvGrpSpPr>
                  <a:grpSpLocks/>
                </p:cNvGrpSpPr>
                <p:nvPr/>
              </p:nvGrpSpPr>
              <p:grpSpPr bwMode="auto">
                <a:xfrm>
                  <a:off x="158" y="799"/>
                  <a:ext cx="1904" cy="815"/>
                  <a:chOff x="158" y="799"/>
                  <a:chExt cx="1904" cy="815"/>
                </a:xfrm>
              </p:grpSpPr>
              <p:sp>
                <p:nvSpPr>
                  <p:cNvPr id="21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65" y="885"/>
                    <a:ext cx="1698" cy="301"/>
                  </a:xfrm>
                  <a:prstGeom prst="rect">
                    <a:avLst/>
                  </a:prstGeom>
                  <a:solidFill>
                    <a:srgbClr val="FF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lIns="90000" tIns="46800" rIns="90000" bIns="46800" anchor="ctr"/>
                  <a:lstStyle/>
                  <a:p>
                    <a:pPr>
                      <a:lnSpc>
                        <a:spcPct val="100000"/>
                      </a:lnSpc>
                      <a:buFont typeface="Arial Black" pitchFamily="34" charset="0"/>
                      <a:buChar char="•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</a:pPr>
                    <a:r>
                      <a:rPr lang="en-GB" sz="1400">
                        <a:solidFill>
                          <a:srgbClr val="000000"/>
                        </a:solidFill>
                        <a:latin typeface="Arial Black" pitchFamily="34" charset="0"/>
                        <a:cs typeface="Arial Unicode MS" pitchFamily="32" charset="0"/>
                      </a:rPr>
                      <a:t> Minimizar as saídas…</a:t>
                    </a:r>
                  </a:p>
                </p:txBody>
              </p:sp>
              <p:sp>
                <p:nvSpPr>
                  <p:cNvPr id="22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365" y="1315"/>
                    <a:ext cx="1698" cy="300"/>
                  </a:xfrm>
                  <a:prstGeom prst="rect">
                    <a:avLst/>
                  </a:prstGeom>
                  <a:solidFill>
                    <a:srgbClr val="FF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lIns="90000" tIns="46800" rIns="90000" bIns="46800" anchor="ctr"/>
                  <a:lstStyle/>
                  <a:p>
                    <a:pPr>
                      <a:lnSpc>
                        <a:spcPct val="100000"/>
                      </a:lnSpc>
                      <a:buFont typeface="Arial Black" pitchFamily="34" charset="0"/>
                      <a:buChar char="•"/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</a:pPr>
                    <a:r>
                      <a:rPr lang="en-GB" sz="1400">
                        <a:solidFill>
                          <a:srgbClr val="000000"/>
                        </a:solidFill>
                        <a:latin typeface="Arial Black" pitchFamily="34" charset="0"/>
                        <a:cs typeface="Arial Unicode MS" pitchFamily="32" charset="0"/>
                      </a:rPr>
                      <a:t> Otimizar as entradas…</a:t>
                    </a:r>
                  </a:p>
                </p:txBody>
              </p:sp>
              <p:sp>
                <p:nvSpPr>
                  <p:cNvPr id="23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58" y="799"/>
                    <a:ext cx="1" cy="64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24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58" y="1014"/>
                    <a:ext cx="207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25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58" y="1443"/>
                    <a:ext cx="207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113" y="1661"/>
                <a:ext cx="2811" cy="2039"/>
                <a:chOff x="113" y="1661"/>
                <a:chExt cx="2811" cy="2039"/>
              </a:xfrm>
            </p:grpSpPr>
            <p:sp>
              <p:nvSpPr>
                <p:cNvPr id="13" name="Rectangle 13"/>
                <p:cNvSpPr>
                  <a:spLocks noChangeArrowheads="1"/>
                </p:cNvSpPr>
                <p:nvPr/>
              </p:nvSpPr>
              <p:spPr bwMode="auto">
                <a:xfrm>
                  <a:off x="113" y="1661"/>
                  <a:ext cx="2177" cy="453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/>
                <a:p>
                  <a:pPr>
                    <a:lnSpc>
                      <a:spcPct val="100000"/>
                    </a:lnSpc>
                    <a:buFont typeface="Times New Roman" pitchFamily="18" charset="0"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  <a:t>2) FAZENDO CIRCULAR   </a:t>
                  </a:r>
                  <a:b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</a:br>
                  <a:r>
                    <a:rPr lang="en-GB" sz="1600">
                      <a:solidFill>
                        <a:srgbClr val="000000"/>
                      </a:solidFill>
                      <a:latin typeface="Arial Black" pitchFamily="34" charset="0"/>
                      <a:cs typeface="Arial Unicode MS" pitchFamily="32" charset="0"/>
                    </a:rPr>
                    <a:t>    CAPITAL INTERNAMENTE</a:t>
                  </a:r>
                </a:p>
              </p:txBody>
            </p:sp>
            <p:grpSp>
              <p:nvGrpSpPr>
                <p:cNvPr id="14" name="Group 14"/>
                <p:cNvGrpSpPr>
                  <a:grpSpLocks/>
                </p:cNvGrpSpPr>
                <p:nvPr/>
              </p:nvGrpSpPr>
              <p:grpSpPr bwMode="auto">
                <a:xfrm>
                  <a:off x="158" y="2115"/>
                  <a:ext cx="2766" cy="1585"/>
                  <a:chOff x="158" y="2115"/>
                  <a:chExt cx="2766" cy="1585"/>
                </a:xfrm>
              </p:grpSpPr>
              <p:grpSp>
                <p:nvGrpSpPr>
                  <p:cNvPr id="15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158" y="2115"/>
                    <a:ext cx="2766" cy="1585"/>
                    <a:chOff x="158" y="2115"/>
                    <a:chExt cx="2766" cy="1585"/>
                  </a:xfrm>
                </p:grpSpPr>
                <p:sp>
                  <p:nvSpPr>
                    <p:cNvPr id="17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" y="2205"/>
                      <a:ext cx="2495" cy="1496"/>
                    </a:xfrm>
                    <a:prstGeom prst="rect">
                      <a:avLst/>
                    </a:prstGeom>
                    <a:solidFill>
                      <a:srgbClr val="FFCCCC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lIns="90000" tIns="46800" rIns="90000" bIns="46800" anchor="ctr"/>
                    <a:lstStyle/>
                    <a:p>
                      <a:pPr>
                        <a:lnSpc>
                          <a:spcPct val="100000"/>
                        </a:lnSpc>
                        <a:buFont typeface="Times New Roman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cs typeface="Arial Unicode MS" pitchFamily="32" charset="0"/>
                        </a:rPr>
                        <a:t>- Adotar mecanismos em que a redução do fluxo migratório e a retenção de riquezas pra dentro do próprio território (desenvolvimento endógeno), possibilitem a democratização do acesso aos meios de produção, ampliando o número de empreendimentos e por conseguinte a geração de renda e reprodução da vida...</a:t>
                      </a:r>
                    </a:p>
                  </p:txBody>
                </p:sp>
                <p:sp>
                  <p:nvSpPr>
                    <p:cNvPr id="18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" y="2115"/>
                      <a:ext cx="1" cy="725"/>
                    </a:xfrm>
                    <a:prstGeom prst="line">
                      <a:avLst/>
                    </a:prstGeom>
                    <a:no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</p:grpSp>
              <p:sp>
                <p:nvSpPr>
                  <p:cNvPr id="16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58" y="2840"/>
                    <a:ext cx="31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</p:grpSp>
        </p:grp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4067175" y="620713"/>
              <a:ext cx="4751388" cy="1150937"/>
              <a:chOff x="2562" y="391"/>
              <a:chExt cx="2993" cy="725"/>
            </a:xfrm>
          </p:grpSpPr>
          <p:sp>
            <p:nvSpPr>
              <p:cNvPr id="9" name="Rectangle 20"/>
              <p:cNvSpPr>
                <a:spLocks noChangeArrowheads="1"/>
              </p:cNvSpPr>
              <p:nvPr/>
            </p:nvSpPr>
            <p:spPr bwMode="auto">
              <a:xfrm>
                <a:off x="2562" y="391"/>
                <a:ext cx="2994" cy="408"/>
              </a:xfrm>
              <a:prstGeom prst="rect">
                <a:avLst/>
              </a:prstGeom>
              <a:solidFill>
                <a:srgbClr val="FFCC66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lnSpc>
                    <a:spcPct val="100000"/>
                  </a:lnSpc>
                  <a:buFont typeface="Times New Roman" pitchFamily="18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1500" b="1">
                    <a:solidFill>
                      <a:srgbClr val="000000"/>
                    </a:solidFill>
                    <a:latin typeface="Arial Black" pitchFamily="34" charset="0"/>
                    <a:cs typeface="Arial Unicode MS" pitchFamily="32" charset="0"/>
                  </a:rPr>
                  <a:t>DINAMIZAÇÃO ECONÔMICA NA PERSPECTIVA DA SUSTENTABILIDADE</a:t>
                </a:r>
              </a:p>
            </p:txBody>
          </p:sp>
          <p:sp>
            <p:nvSpPr>
              <p:cNvPr id="10" name="AutoShape 21"/>
              <p:cNvSpPr>
                <a:spLocks noChangeArrowheads="1"/>
              </p:cNvSpPr>
              <p:nvPr/>
            </p:nvSpPr>
            <p:spPr bwMode="auto">
              <a:xfrm>
                <a:off x="3606" y="845"/>
                <a:ext cx="227" cy="272"/>
              </a:xfrm>
              <a:prstGeom prst="downArrow">
                <a:avLst>
                  <a:gd name="adj1" fmla="val 50000"/>
                  <a:gd name="adj2" fmla="val 29956"/>
                </a:avLst>
              </a:prstGeom>
              <a:solidFill>
                <a:srgbClr val="FF99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lnSpc>
                    <a:spcPct val="76000"/>
                  </a:lnSpc>
                  <a:buFont typeface="Times New Roman" pitchFamily="18" charset="0"/>
                  <a:buNone/>
                </a:pPr>
                <a:endParaRPr lang="pt-BR">
                  <a:cs typeface="Arial Unicode MS" pitchFamily="32" charset="0"/>
                </a:endParaRPr>
              </a:p>
            </p:txBody>
          </p:sp>
        </p:grpSp>
        <p:pic>
          <p:nvPicPr>
            <p:cNvPr id="7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87675" y="1844675"/>
              <a:ext cx="5862638" cy="28813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8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9388" y="620713"/>
              <a:ext cx="8713787" cy="56880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0" y="1852613"/>
            <a:ext cx="9144000" cy="303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UMA ESTRATÉGIA: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REDES DE COOPERAÇÃO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EM CADEIAS PRODUTIVAS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4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SOLIDÁRIAS</a:t>
            </a:r>
            <a:endParaRPr lang="pt-BR" sz="4400" b="1" dirty="0">
              <a:solidFill>
                <a:srgbClr val="0033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pic>
        <p:nvPicPr>
          <p:cNvPr id="3" name="Picture 4" descr="AF_Logo_completo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6200775"/>
            <a:ext cx="16192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oup 28"/>
          <p:cNvGraphicFramePr>
            <a:graphicFrameLocks noGrp="1"/>
          </p:cNvGraphicFramePr>
          <p:nvPr/>
        </p:nvGraphicFramePr>
        <p:xfrm>
          <a:off x="2978150" y="6173788"/>
          <a:ext cx="4473575" cy="579120"/>
        </p:xfrm>
        <a:graphic>
          <a:graphicData uri="http://schemas.openxmlformats.org/drawingml/2006/table">
            <a:tbl>
              <a:tblPr/>
              <a:tblGrid>
                <a:gridCol w="2155825"/>
                <a:gridCol w="2317750"/>
              </a:tblGrid>
              <a:tr h="39846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Secretaria Nacional de Economia Solid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ria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Minist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rio do Trabalho   e Emprego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RMAS MAS\Desktop\Mapas para apresentação do SIES\EES 2007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75" y="44450"/>
            <a:ext cx="60166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o 14"/>
          <p:cNvGrpSpPr>
            <a:grpSpLocks/>
          </p:cNvGrpSpPr>
          <p:nvPr/>
        </p:nvGrpSpPr>
        <p:grpSpPr bwMode="auto">
          <a:xfrm>
            <a:off x="179512" y="2636986"/>
            <a:ext cx="4176464" cy="3672334"/>
            <a:chOff x="179512" y="188640"/>
            <a:chExt cx="5027613" cy="4000500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79512" y="831673"/>
              <a:ext cx="3193677" cy="1475352"/>
              <a:chOff x="748" y="1505"/>
              <a:chExt cx="2795" cy="1099"/>
            </a:xfrm>
            <a:solidFill>
              <a:srgbClr val="113C91"/>
            </a:solidFill>
          </p:grpSpPr>
          <p:sp>
            <p:nvSpPr>
              <p:cNvPr id="14" name="Puzzle1"/>
              <p:cNvSpPr>
                <a:spLocks noEditPoints="1" noChangeArrowheads="1"/>
              </p:cNvSpPr>
              <p:nvPr/>
            </p:nvSpPr>
            <p:spPr bwMode="auto">
              <a:xfrm>
                <a:off x="748" y="1505"/>
                <a:ext cx="2795" cy="10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6090 w 21600"/>
                  <a:gd name="T25" fmla="*/ 2575 h 21600"/>
                  <a:gd name="T26" fmla="*/ 16129 w 21600"/>
                  <a:gd name="T27" fmla="*/ 1955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9360" y="20836"/>
                    </a:moveTo>
                    <a:lnTo>
                      <a:pt x="9528" y="20836"/>
                    </a:lnTo>
                    <a:lnTo>
                      <a:pt x="9686" y="20762"/>
                    </a:lnTo>
                    <a:lnTo>
                      <a:pt x="9810" y="20687"/>
                    </a:lnTo>
                    <a:lnTo>
                      <a:pt x="9922" y="20575"/>
                    </a:lnTo>
                    <a:lnTo>
                      <a:pt x="10012" y="20426"/>
                    </a:lnTo>
                    <a:lnTo>
                      <a:pt x="10068" y="20296"/>
                    </a:lnTo>
                    <a:lnTo>
                      <a:pt x="10113" y="20110"/>
                    </a:lnTo>
                    <a:lnTo>
                      <a:pt x="10136" y="19905"/>
                    </a:lnTo>
                    <a:lnTo>
                      <a:pt x="10136" y="19682"/>
                    </a:lnTo>
                    <a:lnTo>
                      <a:pt x="10113" y="19440"/>
                    </a:lnTo>
                    <a:lnTo>
                      <a:pt x="10068" y="19142"/>
                    </a:lnTo>
                    <a:lnTo>
                      <a:pt x="10012" y="18900"/>
                    </a:lnTo>
                    <a:lnTo>
                      <a:pt x="9900" y="18620"/>
                    </a:lnTo>
                    <a:lnTo>
                      <a:pt x="9787" y="18285"/>
                    </a:lnTo>
                    <a:lnTo>
                      <a:pt x="9641" y="17968"/>
                    </a:lnTo>
                    <a:lnTo>
                      <a:pt x="9472" y="17652"/>
                    </a:lnTo>
                    <a:lnTo>
                      <a:pt x="9382" y="17466"/>
                    </a:lnTo>
                    <a:lnTo>
                      <a:pt x="9315" y="17298"/>
                    </a:lnTo>
                    <a:lnTo>
                      <a:pt x="9258" y="17112"/>
                    </a:lnTo>
                    <a:lnTo>
                      <a:pt x="9191" y="16926"/>
                    </a:lnTo>
                    <a:lnTo>
                      <a:pt x="9123" y="16535"/>
                    </a:lnTo>
                    <a:lnTo>
                      <a:pt x="9101" y="16144"/>
                    </a:lnTo>
                    <a:lnTo>
                      <a:pt x="9101" y="15753"/>
                    </a:lnTo>
                    <a:lnTo>
                      <a:pt x="9168" y="15362"/>
                    </a:lnTo>
                    <a:lnTo>
                      <a:pt x="9236" y="14971"/>
                    </a:lnTo>
                    <a:lnTo>
                      <a:pt x="9360" y="14580"/>
                    </a:lnTo>
                    <a:lnTo>
                      <a:pt x="9495" y="14244"/>
                    </a:lnTo>
                    <a:lnTo>
                      <a:pt x="9663" y="13891"/>
                    </a:lnTo>
                    <a:lnTo>
                      <a:pt x="9855" y="13611"/>
                    </a:lnTo>
                    <a:lnTo>
                      <a:pt x="10068" y="13351"/>
                    </a:lnTo>
                    <a:lnTo>
                      <a:pt x="10293" y="13146"/>
                    </a:lnTo>
                    <a:lnTo>
                      <a:pt x="10552" y="12997"/>
                    </a:lnTo>
                    <a:lnTo>
                      <a:pt x="10811" y="12885"/>
                    </a:lnTo>
                    <a:lnTo>
                      <a:pt x="11069" y="12866"/>
                    </a:lnTo>
                    <a:lnTo>
                      <a:pt x="11351" y="12885"/>
                    </a:lnTo>
                    <a:lnTo>
                      <a:pt x="11610" y="12997"/>
                    </a:lnTo>
                    <a:lnTo>
                      <a:pt x="11846" y="13183"/>
                    </a:lnTo>
                    <a:lnTo>
                      <a:pt x="12060" y="13388"/>
                    </a:lnTo>
                    <a:lnTo>
                      <a:pt x="12251" y="13648"/>
                    </a:lnTo>
                    <a:lnTo>
                      <a:pt x="12419" y="13928"/>
                    </a:lnTo>
                    <a:lnTo>
                      <a:pt x="12555" y="14244"/>
                    </a:lnTo>
                    <a:lnTo>
                      <a:pt x="12690" y="14617"/>
                    </a:lnTo>
                    <a:lnTo>
                      <a:pt x="12768" y="15008"/>
                    </a:lnTo>
                    <a:lnTo>
                      <a:pt x="12836" y="15399"/>
                    </a:lnTo>
                    <a:lnTo>
                      <a:pt x="12858" y="15753"/>
                    </a:lnTo>
                    <a:lnTo>
                      <a:pt x="12858" y="16144"/>
                    </a:lnTo>
                    <a:lnTo>
                      <a:pt x="12813" y="16535"/>
                    </a:lnTo>
                    <a:lnTo>
                      <a:pt x="12746" y="16888"/>
                    </a:lnTo>
                    <a:lnTo>
                      <a:pt x="12667" y="17224"/>
                    </a:lnTo>
                    <a:lnTo>
                      <a:pt x="12510" y="17503"/>
                    </a:lnTo>
                    <a:lnTo>
                      <a:pt x="12228" y="18043"/>
                    </a:lnTo>
                    <a:lnTo>
                      <a:pt x="11970" y="18546"/>
                    </a:lnTo>
                    <a:lnTo>
                      <a:pt x="11868" y="18751"/>
                    </a:lnTo>
                    <a:lnTo>
                      <a:pt x="11778" y="18974"/>
                    </a:lnTo>
                    <a:lnTo>
                      <a:pt x="11711" y="19179"/>
                    </a:lnTo>
                    <a:lnTo>
                      <a:pt x="11666" y="19365"/>
                    </a:lnTo>
                    <a:lnTo>
                      <a:pt x="11632" y="19570"/>
                    </a:lnTo>
                    <a:lnTo>
                      <a:pt x="11632" y="19756"/>
                    </a:lnTo>
                    <a:lnTo>
                      <a:pt x="11632" y="19942"/>
                    </a:lnTo>
                    <a:lnTo>
                      <a:pt x="11643" y="20110"/>
                    </a:lnTo>
                    <a:lnTo>
                      <a:pt x="11711" y="20296"/>
                    </a:lnTo>
                    <a:lnTo>
                      <a:pt x="11801" y="20464"/>
                    </a:lnTo>
                    <a:lnTo>
                      <a:pt x="11891" y="20650"/>
                    </a:lnTo>
                    <a:lnTo>
                      <a:pt x="12037" y="20836"/>
                    </a:lnTo>
                    <a:lnTo>
                      <a:pt x="12206" y="21004"/>
                    </a:lnTo>
                    <a:lnTo>
                      <a:pt x="12419" y="21190"/>
                    </a:lnTo>
                    <a:lnTo>
                      <a:pt x="12667" y="21320"/>
                    </a:lnTo>
                    <a:lnTo>
                      <a:pt x="12960" y="21432"/>
                    </a:lnTo>
                    <a:lnTo>
                      <a:pt x="13286" y="21544"/>
                    </a:lnTo>
                    <a:lnTo>
                      <a:pt x="13612" y="21655"/>
                    </a:lnTo>
                    <a:lnTo>
                      <a:pt x="13983" y="21693"/>
                    </a:lnTo>
                    <a:lnTo>
                      <a:pt x="14343" y="21730"/>
                    </a:lnTo>
                    <a:lnTo>
                      <a:pt x="14715" y="21730"/>
                    </a:lnTo>
                    <a:lnTo>
                      <a:pt x="15075" y="21730"/>
                    </a:lnTo>
                    <a:lnTo>
                      <a:pt x="15446" y="21655"/>
                    </a:lnTo>
                    <a:lnTo>
                      <a:pt x="15794" y="21581"/>
                    </a:lnTo>
                    <a:lnTo>
                      <a:pt x="16132" y="21432"/>
                    </a:lnTo>
                    <a:lnTo>
                      <a:pt x="16458" y="21302"/>
                    </a:lnTo>
                    <a:lnTo>
                      <a:pt x="16740" y="21078"/>
                    </a:lnTo>
                    <a:lnTo>
                      <a:pt x="16976" y="20836"/>
                    </a:lnTo>
                    <a:lnTo>
                      <a:pt x="17043" y="20650"/>
                    </a:lnTo>
                    <a:lnTo>
                      <a:pt x="17088" y="20426"/>
                    </a:lnTo>
                    <a:lnTo>
                      <a:pt x="17133" y="20222"/>
                    </a:lnTo>
                    <a:lnTo>
                      <a:pt x="17156" y="19980"/>
                    </a:lnTo>
                    <a:lnTo>
                      <a:pt x="17167" y="19477"/>
                    </a:lnTo>
                    <a:lnTo>
                      <a:pt x="17167" y="18974"/>
                    </a:lnTo>
                    <a:lnTo>
                      <a:pt x="17156" y="18397"/>
                    </a:lnTo>
                    <a:lnTo>
                      <a:pt x="17111" y="17820"/>
                    </a:lnTo>
                    <a:lnTo>
                      <a:pt x="17066" y="17261"/>
                    </a:lnTo>
                    <a:lnTo>
                      <a:pt x="16998" y="16646"/>
                    </a:lnTo>
                    <a:lnTo>
                      <a:pt x="16852" y="15511"/>
                    </a:lnTo>
                    <a:lnTo>
                      <a:pt x="16740" y="14393"/>
                    </a:lnTo>
                    <a:lnTo>
                      <a:pt x="16717" y="13928"/>
                    </a:lnTo>
                    <a:lnTo>
                      <a:pt x="16695" y="13462"/>
                    </a:lnTo>
                    <a:lnTo>
                      <a:pt x="16717" y="13071"/>
                    </a:lnTo>
                    <a:lnTo>
                      <a:pt x="16785" y="12755"/>
                    </a:lnTo>
                    <a:lnTo>
                      <a:pt x="16852" y="12419"/>
                    </a:lnTo>
                    <a:lnTo>
                      <a:pt x="16953" y="12140"/>
                    </a:lnTo>
                    <a:lnTo>
                      <a:pt x="17088" y="11898"/>
                    </a:lnTo>
                    <a:lnTo>
                      <a:pt x="17212" y="11675"/>
                    </a:lnTo>
                    <a:lnTo>
                      <a:pt x="17370" y="11470"/>
                    </a:lnTo>
                    <a:lnTo>
                      <a:pt x="17516" y="11284"/>
                    </a:lnTo>
                    <a:lnTo>
                      <a:pt x="17696" y="11135"/>
                    </a:lnTo>
                    <a:lnTo>
                      <a:pt x="17865" y="11042"/>
                    </a:lnTo>
                    <a:lnTo>
                      <a:pt x="18033" y="10930"/>
                    </a:lnTo>
                    <a:lnTo>
                      <a:pt x="18213" y="10893"/>
                    </a:lnTo>
                    <a:lnTo>
                      <a:pt x="18382" y="10893"/>
                    </a:lnTo>
                    <a:lnTo>
                      <a:pt x="18551" y="10967"/>
                    </a:lnTo>
                    <a:lnTo>
                      <a:pt x="18708" y="11042"/>
                    </a:lnTo>
                    <a:lnTo>
                      <a:pt x="18855" y="11172"/>
                    </a:lnTo>
                    <a:lnTo>
                      <a:pt x="19012" y="11358"/>
                    </a:lnTo>
                    <a:lnTo>
                      <a:pt x="19136" y="11600"/>
                    </a:lnTo>
                    <a:lnTo>
                      <a:pt x="19271" y="11861"/>
                    </a:lnTo>
                    <a:lnTo>
                      <a:pt x="19440" y="12028"/>
                    </a:lnTo>
                    <a:lnTo>
                      <a:pt x="19608" y="12177"/>
                    </a:lnTo>
                    <a:lnTo>
                      <a:pt x="19822" y="12289"/>
                    </a:lnTo>
                    <a:lnTo>
                      <a:pt x="20025" y="12289"/>
                    </a:lnTo>
                    <a:lnTo>
                      <a:pt x="20238" y="12289"/>
                    </a:lnTo>
                    <a:lnTo>
                      <a:pt x="20452" y="12215"/>
                    </a:lnTo>
                    <a:lnTo>
                      <a:pt x="20643" y="12103"/>
                    </a:lnTo>
                    <a:lnTo>
                      <a:pt x="20846" y="11973"/>
                    </a:lnTo>
                    <a:lnTo>
                      <a:pt x="21037" y="11786"/>
                    </a:lnTo>
                    <a:lnTo>
                      <a:pt x="21206" y="11563"/>
                    </a:lnTo>
                    <a:lnTo>
                      <a:pt x="21363" y="11321"/>
                    </a:lnTo>
                    <a:lnTo>
                      <a:pt x="21465" y="11079"/>
                    </a:lnTo>
                    <a:lnTo>
                      <a:pt x="21577" y="10744"/>
                    </a:lnTo>
                    <a:lnTo>
                      <a:pt x="21622" y="10427"/>
                    </a:lnTo>
                    <a:lnTo>
                      <a:pt x="21645" y="10111"/>
                    </a:lnTo>
                    <a:lnTo>
                      <a:pt x="21622" y="9608"/>
                    </a:lnTo>
                    <a:lnTo>
                      <a:pt x="21577" y="9142"/>
                    </a:lnTo>
                    <a:lnTo>
                      <a:pt x="21465" y="8751"/>
                    </a:lnTo>
                    <a:lnTo>
                      <a:pt x="21363" y="8397"/>
                    </a:lnTo>
                    <a:lnTo>
                      <a:pt x="21206" y="8062"/>
                    </a:lnTo>
                    <a:lnTo>
                      <a:pt x="21037" y="7820"/>
                    </a:lnTo>
                    <a:lnTo>
                      <a:pt x="20846" y="7597"/>
                    </a:lnTo>
                    <a:lnTo>
                      <a:pt x="20643" y="7429"/>
                    </a:lnTo>
                    <a:lnTo>
                      <a:pt x="20452" y="7317"/>
                    </a:lnTo>
                    <a:lnTo>
                      <a:pt x="20238" y="7206"/>
                    </a:lnTo>
                    <a:lnTo>
                      <a:pt x="20025" y="7168"/>
                    </a:lnTo>
                    <a:lnTo>
                      <a:pt x="19822" y="7206"/>
                    </a:lnTo>
                    <a:lnTo>
                      <a:pt x="19608" y="7243"/>
                    </a:lnTo>
                    <a:lnTo>
                      <a:pt x="19440" y="7355"/>
                    </a:lnTo>
                    <a:lnTo>
                      <a:pt x="19271" y="7504"/>
                    </a:lnTo>
                    <a:lnTo>
                      <a:pt x="19136" y="7708"/>
                    </a:lnTo>
                    <a:lnTo>
                      <a:pt x="19012" y="7895"/>
                    </a:lnTo>
                    <a:lnTo>
                      <a:pt x="18832" y="8025"/>
                    </a:lnTo>
                    <a:lnTo>
                      <a:pt x="18663" y="8174"/>
                    </a:lnTo>
                    <a:lnTo>
                      <a:pt x="18472" y="8248"/>
                    </a:lnTo>
                    <a:lnTo>
                      <a:pt x="18270" y="8286"/>
                    </a:lnTo>
                    <a:lnTo>
                      <a:pt x="18078" y="8323"/>
                    </a:lnTo>
                    <a:lnTo>
                      <a:pt x="17887" y="8323"/>
                    </a:lnTo>
                    <a:lnTo>
                      <a:pt x="17696" y="8248"/>
                    </a:lnTo>
                    <a:lnTo>
                      <a:pt x="17493" y="8174"/>
                    </a:lnTo>
                    <a:lnTo>
                      <a:pt x="17302" y="8062"/>
                    </a:lnTo>
                    <a:lnTo>
                      <a:pt x="17133" y="7969"/>
                    </a:lnTo>
                    <a:lnTo>
                      <a:pt x="16976" y="7783"/>
                    </a:lnTo>
                    <a:lnTo>
                      <a:pt x="16852" y="7597"/>
                    </a:lnTo>
                    <a:lnTo>
                      <a:pt x="16740" y="7429"/>
                    </a:lnTo>
                    <a:lnTo>
                      <a:pt x="16672" y="7168"/>
                    </a:lnTo>
                    <a:lnTo>
                      <a:pt x="16638" y="6926"/>
                    </a:lnTo>
                    <a:lnTo>
                      <a:pt x="16616" y="6498"/>
                    </a:lnTo>
                    <a:lnTo>
                      <a:pt x="16616" y="5772"/>
                    </a:lnTo>
                    <a:lnTo>
                      <a:pt x="16650" y="4915"/>
                    </a:lnTo>
                    <a:lnTo>
                      <a:pt x="16695" y="3928"/>
                    </a:lnTo>
                    <a:lnTo>
                      <a:pt x="16762" y="2960"/>
                    </a:lnTo>
                    <a:lnTo>
                      <a:pt x="16830" y="1992"/>
                    </a:lnTo>
                    <a:lnTo>
                      <a:pt x="16908" y="1173"/>
                    </a:lnTo>
                    <a:lnTo>
                      <a:pt x="16976" y="521"/>
                    </a:lnTo>
                    <a:lnTo>
                      <a:pt x="16953" y="521"/>
                    </a:lnTo>
                    <a:lnTo>
                      <a:pt x="16931" y="521"/>
                    </a:lnTo>
                    <a:lnTo>
                      <a:pt x="16267" y="484"/>
                    </a:lnTo>
                    <a:lnTo>
                      <a:pt x="15637" y="428"/>
                    </a:lnTo>
                    <a:lnTo>
                      <a:pt x="15063" y="353"/>
                    </a:lnTo>
                    <a:lnTo>
                      <a:pt x="14523" y="279"/>
                    </a:lnTo>
                    <a:lnTo>
                      <a:pt x="14040" y="167"/>
                    </a:lnTo>
                    <a:lnTo>
                      <a:pt x="13635" y="93"/>
                    </a:lnTo>
                    <a:lnTo>
                      <a:pt x="13331" y="18"/>
                    </a:lnTo>
                    <a:lnTo>
                      <a:pt x="13117" y="18"/>
                    </a:lnTo>
                    <a:lnTo>
                      <a:pt x="12982" y="18"/>
                    </a:lnTo>
                    <a:lnTo>
                      <a:pt x="12858" y="130"/>
                    </a:lnTo>
                    <a:lnTo>
                      <a:pt x="12723" y="279"/>
                    </a:lnTo>
                    <a:lnTo>
                      <a:pt x="12622" y="446"/>
                    </a:lnTo>
                    <a:lnTo>
                      <a:pt x="12510" y="670"/>
                    </a:lnTo>
                    <a:lnTo>
                      <a:pt x="12419" y="912"/>
                    </a:lnTo>
                    <a:lnTo>
                      <a:pt x="12363" y="1210"/>
                    </a:lnTo>
                    <a:lnTo>
                      <a:pt x="12318" y="1526"/>
                    </a:lnTo>
                    <a:lnTo>
                      <a:pt x="12273" y="1843"/>
                    </a:lnTo>
                    <a:lnTo>
                      <a:pt x="12251" y="2215"/>
                    </a:lnTo>
                    <a:lnTo>
                      <a:pt x="12273" y="2532"/>
                    </a:lnTo>
                    <a:lnTo>
                      <a:pt x="12318" y="2886"/>
                    </a:lnTo>
                    <a:lnTo>
                      <a:pt x="12386" y="3240"/>
                    </a:lnTo>
                    <a:lnTo>
                      <a:pt x="12464" y="3556"/>
                    </a:lnTo>
                    <a:lnTo>
                      <a:pt x="12577" y="3891"/>
                    </a:lnTo>
                    <a:lnTo>
                      <a:pt x="12746" y="4171"/>
                    </a:lnTo>
                    <a:lnTo>
                      <a:pt x="12926" y="4487"/>
                    </a:lnTo>
                    <a:lnTo>
                      <a:pt x="13050" y="4860"/>
                    </a:lnTo>
                    <a:lnTo>
                      <a:pt x="13162" y="5251"/>
                    </a:lnTo>
                    <a:lnTo>
                      <a:pt x="13218" y="5604"/>
                    </a:lnTo>
                    <a:lnTo>
                      <a:pt x="13263" y="5995"/>
                    </a:lnTo>
                    <a:lnTo>
                      <a:pt x="13241" y="6386"/>
                    </a:lnTo>
                    <a:lnTo>
                      <a:pt x="13218" y="6740"/>
                    </a:lnTo>
                    <a:lnTo>
                      <a:pt x="13139" y="7094"/>
                    </a:lnTo>
                    <a:lnTo>
                      <a:pt x="13050" y="7429"/>
                    </a:lnTo>
                    <a:lnTo>
                      <a:pt x="12903" y="7746"/>
                    </a:lnTo>
                    <a:lnTo>
                      <a:pt x="12723" y="8025"/>
                    </a:lnTo>
                    <a:lnTo>
                      <a:pt x="12532" y="8286"/>
                    </a:lnTo>
                    <a:lnTo>
                      <a:pt x="12318" y="8491"/>
                    </a:lnTo>
                    <a:lnTo>
                      <a:pt x="12060" y="8677"/>
                    </a:lnTo>
                    <a:lnTo>
                      <a:pt x="11756" y="8788"/>
                    </a:lnTo>
                    <a:lnTo>
                      <a:pt x="11452" y="8826"/>
                    </a:lnTo>
                    <a:lnTo>
                      <a:pt x="11283" y="8826"/>
                    </a:lnTo>
                    <a:lnTo>
                      <a:pt x="11126" y="8826"/>
                    </a:lnTo>
                    <a:lnTo>
                      <a:pt x="11002" y="8788"/>
                    </a:lnTo>
                    <a:lnTo>
                      <a:pt x="10845" y="8714"/>
                    </a:lnTo>
                    <a:lnTo>
                      <a:pt x="10721" y="8640"/>
                    </a:lnTo>
                    <a:lnTo>
                      <a:pt x="10608" y="8565"/>
                    </a:lnTo>
                    <a:lnTo>
                      <a:pt x="10485" y="8453"/>
                    </a:lnTo>
                    <a:lnTo>
                      <a:pt x="10372" y="8323"/>
                    </a:lnTo>
                    <a:lnTo>
                      <a:pt x="10181" y="8062"/>
                    </a:lnTo>
                    <a:lnTo>
                      <a:pt x="10035" y="7746"/>
                    </a:lnTo>
                    <a:lnTo>
                      <a:pt x="9900" y="7392"/>
                    </a:lnTo>
                    <a:lnTo>
                      <a:pt x="9787" y="7001"/>
                    </a:lnTo>
                    <a:lnTo>
                      <a:pt x="9731" y="6610"/>
                    </a:lnTo>
                    <a:lnTo>
                      <a:pt x="9686" y="6219"/>
                    </a:lnTo>
                    <a:lnTo>
                      <a:pt x="9663" y="5772"/>
                    </a:lnTo>
                    <a:lnTo>
                      <a:pt x="9686" y="5381"/>
                    </a:lnTo>
                    <a:lnTo>
                      <a:pt x="9753" y="4990"/>
                    </a:lnTo>
                    <a:lnTo>
                      <a:pt x="9832" y="4636"/>
                    </a:lnTo>
                    <a:lnTo>
                      <a:pt x="9945" y="4320"/>
                    </a:lnTo>
                    <a:lnTo>
                      <a:pt x="10068" y="4022"/>
                    </a:lnTo>
                    <a:lnTo>
                      <a:pt x="10203" y="3817"/>
                    </a:lnTo>
                    <a:lnTo>
                      <a:pt x="10316" y="3593"/>
                    </a:lnTo>
                    <a:lnTo>
                      <a:pt x="10395" y="3351"/>
                    </a:lnTo>
                    <a:lnTo>
                      <a:pt x="10462" y="3109"/>
                    </a:lnTo>
                    <a:lnTo>
                      <a:pt x="10507" y="2848"/>
                    </a:lnTo>
                    <a:lnTo>
                      <a:pt x="10530" y="2606"/>
                    </a:lnTo>
                    <a:lnTo>
                      <a:pt x="10507" y="2346"/>
                    </a:lnTo>
                    <a:lnTo>
                      <a:pt x="10462" y="2141"/>
                    </a:lnTo>
                    <a:lnTo>
                      <a:pt x="10395" y="1880"/>
                    </a:lnTo>
                    <a:lnTo>
                      <a:pt x="10293" y="1638"/>
                    </a:lnTo>
                    <a:lnTo>
                      <a:pt x="10158" y="1415"/>
                    </a:lnTo>
                    <a:lnTo>
                      <a:pt x="9967" y="1210"/>
                    </a:lnTo>
                    <a:lnTo>
                      <a:pt x="9753" y="986"/>
                    </a:lnTo>
                    <a:lnTo>
                      <a:pt x="9495" y="819"/>
                    </a:lnTo>
                    <a:lnTo>
                      <a:pt x="9191" y="670"/>
                    </a:lnTo>
                    <a:lnTo>
                      <a:pt x="8842" y="521"/>
                    </a:lnTo>
                    <a:lnTo>
                      <a:pt x="8471" y="446"/>
                    </a:lnTo>
                    <a:lnTo>
                      <a:pt x="7998" y="428"/>
                    </a:lnTo>
                    <a:lnTo>
                      <a:pt x="7413" y="428"/>
                    </a:lnTo>
                    <a:lnTo>
                      <a:pt x="6817" y="446"/>
                    </a:lnTo>
                    <a:lnTo>
                      <a:pt x="6187" y="521"/>
                    </a:lnTo>
                    <a:lnTo>
                      <a:pt x="5602" y="633"/>
                    </a:lnTo>
                    <a:lnTo>
                      <a:pt x="5107" y="744"/>
                    </a:lnTo>
                    <a:lnTo>
                      <a:pt x="4725" y="856"/>
                    </a:lnTo>
                    <a:lnTo>
                      <a:pt x="4848" y="1564"/>
                    </a:lnTo>
                    <a:lnTo>
                      <a:pt x="5028" y="2495"/>
                    </a:lnTo>
                    <a:lnTo>
                      <a:pt x="5175" y="3556"/>
                    </a:lnTo>
                    <a:lnTo>
                      <a:pt x="5298" y="4673"/>
                    </a:lnTo>
                    <a:lnTo>
                      <a:pt x="5343" y="5213"/>
                    </a:lnTo>
                    <a:lnTo>
                      <a:pt x="5388" y="5753"/>
                    </a:lnTo>
                    <a:lnTo>
                      <a:pt x="5411" y="6275"/>
                    </a:lnTo>
                    <a:lnTo>
                      <a:pt x="5411" y="6740"/>
                    </a:lnTo>
                    <a:lnTo>
                      <a:pt x="5366" y="7168"/>
                    </a:lnTo>
                    <a:lnTo>
                      <a:pt x="5321" y="7541"/>
                    </a:lnTo>
                    <a:lnTo>
                      <a:pt x="5287" y="7708"/>
                    </a:lnTo>
                    <a:lnTo>
                      <a:pt x="5242" y="7857"/>
                    </a:lnTo>
                    <a:lnTo>
                      <a:pt x="5197" y="7969"/>
                    </a:lnTo>
                    <a:lnTo>
                      <a:pt x="5130" y="8062"/>
                    </a:lnTo>
                    <a:lnTo>
                      <a:pt x="5006" y="8248"/>
                    </a:lnTo>
                    <a:lnTo>
                      <a:pt x="4848" y="8397"/>
                    </a:lnTo>
                    <a:lnTo>
                      <a:pt x="4725" y="8528"/>
                    </a:lnTo>
                    <a:lnTo>
                      <a:pt x="4567" y="8640"/>
                    </a:lnTo>
                    <a:lnTo>
                      <a:pt x="4421" y="8714"/>
                    </a:lnTo>
                    <a:lnTo>
                      <a:pt x="4263" y="8751"/>
                    </a:lnTo>
                    <a:lnTo>
                      <a:pt x="4095" y="8788"/>
                    </a:lnTo>
                    <a:lnTo>
                      <a:pt x="3948" y="8788"/>
                    </a:lnTo>
                    <a:lnTo>
                      <a:pt x="3791" y="8751"/>
                    </a:lnTo>
                    <a:lnTo>
                      <a:pt x="3667" y="8714"/>
                    </a:lnTo>
                    <a:lnTo>
                      <a:pt x="3510" y="8677"/>
                    </a:lnTo>
                    <a:lnTo>
                      <a:pt x="3386" y="8602"/>
                    </a:lnTo>
                    <a:lnTo>
                      <a:pt x="3251" y="8491"/>
                    </a:lnTo>
                    <a:lnTo>
                      <a:pt x="3127" y="8360"/>
                    </a:lnTo>
                    <a:lnTo>
                      <a:pt x="3015" y="8248"/>
                    </a:lnTo>
                    <a:lnTo>
                      <a:pt x="2925" y="8062"/>
                    </a:lnTo>
                    <a:lnTo>
                      <a:pt x="2778" y="7857"/>
                    </a:lnTo>
                    <a:lnTo>
                      <a:pt x="2610" y="7671"/>
                    </a:lnTo>
                    <a:lnTo>
                      <a:pt x="2407" y="7541"/>
                    </a:lnTo>
                    <a:lnTo>
                      <a:pt x="2171" y="7466"/>
                    </a:lnTo>
                    <a:lnTo>
                      <a:pt x="1957" y="7429"/>
                    </a:lnTo>
                    <a:lnTo>
                      <a:pt x="1698" y="7429"/>
                    </a:lnTo>
                    <a:lnTo>
                      <a:pt x="1462" y="7466"/>
                    </a:lnTo>
                    <a:lnTo>
                      <a:pt x="1226" y="7559"/>
                    </a:lnTo>
                    <a:lnTo>
                      <a:pt x="989" y="7708"/>
                    </a:lnTo>
                    <a:lnTo>
                      <a:pt x="776" y="7932"/>
                    </a:lnTo>
                    <a:lnTo>
                      <a:pt x="551" y="8211"/>
                    </a:lnTo>
                    <a:lnTo>
                      <a:pt x="382" y="8528"/>
                    </a:lnTo>
                    <a:lnTo>
                      <a:pt x="315" y="8714"/>
                    </a:lnTo>
                    <a:lnTo>
                      <a:pt x="236" y="8919"/>
                    </a:lnTo>
                    <a:lnTo>
                      <a:pt x="191" y="9142"/>
                    </a:lnTo>
                    <a:lnTo>
                      <a:pt x="123" y="9347"/>
                    </a:lnTo>
                    <a:lnTo>
                      <a:pt x="78" y="9608"/>
                    </a:lnTo>
                    <a:lnTo>
                      <a:pt x="56" y="9887"/>
                    </a:lnTo>
                    <a:lnTo>
                      <a:pt x="33" y="10185"/>
                    </a:lnTo>
                    <a:lnTo>
                      <a:pt x="33" y="10464"/>
                    </a:lnTo>
                    <a:lnTo>
                      <a:pt x="33" y="10706"/>
                    </a:lnTo>
                    <a:lnTo>
                      <a:pt x="56" y="10967"/>
                    </a:lnTo>
                    <a:lnTo>
                      <a:pt x="78" y="11172"/>
                    </a:lnTo>
                    <a:lnTo>
                      <a:pt x="123" y="11395"/>
                    </a:lnTo>
                    <a:lnTo>
                      <a:pt x="168" y="11600"/>
                    </a:lnTo>
                    <a:lnTo>
                      <a:pt x="236" y="11786"/>
                    </a:lnTo>
                    <a:lnTo>
                      <a:pt x="292" y="11973"/>
                    </a:lnTo>
                    <a:lnTo>
                      <a:pt x="382" y="12140"/>
                    </a:lnTo>
                    <a:lnTo>
                      <a:pt x="540" y="12419"/>
                    </a:lnTo>
                    <a:lnTo>
                      <a:pt x="731" y="12680"/>
                    </a:lnTo>
                    <a:lnTo>
                      <a:pt x="944" y="12866"/>
                    </a:lnTo>
                    <a:lnTo>
                      <a:pt x="1158" y="12997"/>
                    </a:lnTo>
                    <a:lnTo>
                      <a:pt x="1395" y="13108"/>
                    </a:lnTo>
                    <a:lnTo>
                      <a:pt x="1608" y="13183"/>
                    </a:lnTo>
                    <a:lnTo>
                      <a:pt x="1856" y="13183"/>
                    </a:lnTo>
                    <a:lnTo>
                      <a:pt x="2070" y="13146"/>
                    </a:lnTo>
                    <a:lnTo>
                      <a:pt x="2261" y="13071"/>
                    </a:lnTo>
                    <a:lnTo>
                      <a:pt x="2430" y="12960"/>
                    </a:lnTo>
                    <a:lnTo>
                      <a:pt x="2587" y="12792"/>
                    </a:lnTo>
                    <a:lnTo>
                      <a:pt x="2688" y="12606"/>
                    </a:lnTo>
                    <a:lnTo>
                      <a:pt x="2801" y="12419"/>
                    </a:lnTo>
                    <a:lnTo>
                      <a:pt x="2925" y="12289"/>
                    </a:lnTo>
                    <a:lnTo>
                      <a:pt x="3082" y="12177"/>
                    </a:lnTo>
                    <a:lnTo>
                      <a:pt x="3228" y="12103"/>
                    </a:lnTo>
                    <a:lnTo>
                      <a:pt x="3408" y="12103"/>
                    </a:lnTo>
                    <a:lnTo>
                      <a:pt x="3577" y="12103"/>
                    </a:lnTo>
                    <a:lnTo>
                      <a:pt x="3723" y="12177"/>
                    </a:lnTo>
                    <a:lnTo>
                      <a:pt x="3903" y="12252"/>
                    </a:lnTo>
                    <a:lnTo>
                      <a:pt x="4072" y="12364"/>
                    </a:lnTo>
                    <a:lnTo>
                      <a:pt x="4230" y="12494"/>
                    </a:lnTo>
                    <a:lnTo>
                      <a:pt x="4353" y="12643"/>
                    </a:lnTo>
                    <a:lnTo>
                      <a:pt x="4488" y="12829"/>
                    </a:lnTo>
                    <a:lnTo>
                      <a:pt x="4567" y="13034"/>
                    </a:lnTo>
                    <a:lnTo>
                      <a:pt x="4657" y="13257"/>
                    </a:lnTo>
                    <a:lnTo>
                      <a:pt x="4702" y="13462"/>
                    </a:lnTo>
                    <a:lnTo>
                      <a:pt x="4725" y="13686"/>
                    </a:lnTo>
                    <a:lnTo>
                      <a:pt x="4702" y="14282"/>
                    </a:lnTo>
                    <a:lnTo>
                      <a:pt x="4657" y="15045"/>
                    </a:lnTo>
                    <a:lnTo>
                      <a:pt x="4612" y="15976"/>
                    </a:lnTo>
                    <a:lnTo>
                      <a:pt x="4590" y="16926"/>
                    </a:lnTo>
                    <a:lnTo>
                      <a:pt x="4567" y="17968"/>
                    </a:lnTo>
                    <a:lnTo>
                      <a:pt x="4567" y="19011"/>
                    </a:lnTo>
                    <a:lnTo>
                      <a:pt x="4590" y="19514"/>
                    </a:lnTo>
                    <a:lnTo>
                      <a:pt x="4612" y="19980"/>
                    </a:lnTo>
                    <a:lnTo>
                      <a:pt x="4657" y="20426"/>
                    </a:lnTo>
                    <a:lnTo>
                      <a:pt x="4725" y="20836"/>
                    </a:lnTo>
                    <a:lnTo>
                      <a:pt x="4848" y="20929"/>
                    </a:lnTo>
                    <a:lnTo>
                      <a:pt x="5040" y="21004"/>
                    </a:lnTo>
                    <a:lnTo>
                      <a:pt x="5265" y="21078"/>
                    </a:lnTo>
                    <a:lnTo>
                      <a:pt x="5478" y="21115"/>
                    </a:lnTo>
                    <a:lnTo>
                      <a:pt x="6041" y="21115"/>
                    </a:lnTo>
                    <a:lnTo>
                      <a:pt x="6637" y="21078"/>
                    </a:lnTo>
                    <a:lnTo>
                      <a:pt x="7312" y="21004"/>
                    </a:lnTo>
                    <a:lnTo>
                      <a:pt x="7998" y="20929"/>
                    </a:lnTo>
                    <a:lnTo>
                      <a:pt x="8696" y="20855"/>
                    </a:lnTo>
                    <a:lnTo>
                      <a:pt x="9360" y="20836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5" name="Text Box 11"/>
              <p:cNvSpPr txBox="1">
                <a:spLocks noChangeArrowheads="1"/>
              </p:cNvSpPr>
              <p:nvPr/>
            </p:nvSpPr>
            <p:spPr bwMode="auto">
              <a:xfrm>
                <a:off x="1266" y="1915"/>
                <a:ext cx="1705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200" b="1" dirty="0">
                    <a:solidFill>
                      <a:schemeClr val="bg1"/>
                    </a:solidFill>
                    <a:latin typeface="Verdana" pitchFamily="34" charset="0"/>
                  </a:rPr>
                  <a:t>COOPERAÇÃO</a:t>
                </a:r>
                <a:r>
                  <a:rPr lang="pt-BR" b="1" dirty="0">
                    <a:solidFill>
                      <a:schemeClr val="bg1"/>
                    </a:solidFill>
                    <a:latin typeface="Verdana" pitchFamily="34" charset="0"/>
                  </a:rPr>
                  <a:t>,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053441" y="1737827"/>
              <a:ext cx="3153684" cy="1935813"/>
              <a:chOff x="2388" y="2180"/>
              <a:chExt cx="2760" cy="1442"/>
            </a:xfrm>
            <a:solidFill>
              <a:srgbClr val="002611"/>
            </a:solidFill>
          </p:grpSpPr>
          <p:sp>
            <p:nvSpPr>
              <p:cNvPr id="12" name="Puzzle2"/>
              <p:cNvSpPr>
                <a:spLocks noEditPoints="1" noChangeArrowheads="1"/>
              </p:cNvSpPr>
              <p:nvPr/>
            </p:nvSpPr>
            <p:spPr bwMode="auto">
              <a:xfrm>
                <a:off x="2388" y="2180"/>
                <a:ext cx="2760" cy="144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5384 w 21600"/>
                  <a:gd name="T25" fmla="*/ 6741 h 21600"/>
                  <a:gd name="T26" fmla="*/ 16177 w 21600"/>
                  <a:gd name="T27" fmla="*/ 2044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4247" y="12354"/>
                    </a:moveTo>
                    <a:lnTo>
                      <a:pt x="4134" y="12468"/>
                    </a:lnTo>
                    <a:lnTo>
                      <a:pt x="4010" y="12581"/>
                    </a:lnTo>
                    <a:lnTo>
                      <a:pt x="3897" y="12637"/>
                    </a:lnTo>
                    <a:lnTo>
                      <a:pt x="3773" y="12694"/>
                    </a:lnTo>
                    <a:lnTo>
                      <a:pt x="3637" y="12694"/>
                    </a:lnTo>
                    <a:lnTo>
                      <a:pt x="3524" y="12694"/>
                    </a:lnTo>
                    <a:lnTo>
                      <a:pt x="3400" y="12665"/>
                    </a:lnTo>
                    <a:lnTo>
                      <a:pt x="3287" y="12609"/>
                    </a:lnTo>
                    <a:lnTo>
                      <a:pt x="3027" y="12496"/>
                    </a:lnTo>
                    <a:lnTo>
                      <a:pt x="2790" y="12340"/>
                    </a:lnTo>
                    <a:lnTo>
                      <a:pt x="2530" y="12142"/>
                    </a:lnTo>
                    <a:lnTo>
                      <a:pt x="2293" y="11987"/>
                    </a:lnTo>
                    <a:lnTo>
                      <a:pt x="2033" y="11817"/>
                    </a:lnTo>
                    <a:lnTo>
                      <a:pt x="1773" y="11676"/>
                    </a:lnTo>
                    <a:lnTo>
                      <a:pt x="1638" y="11662"/>
                    </a:lnTo>
                    <a:lnTo>
                      <a:pt x="1513" y="11634"/>
                    </a:lnTo>
                    <a:lnTo>
                      <a:pt x="1378" y="11634"/>
                    </a:lnTo>
                    <a:lnTo>
                      <a:pt x="1253" y="11634"/>
                    </a:lnTo>
                    <a:lnTo>
                      <a:pt x="1118" y="11662"/>
                    </a:lnTo>
                    <a:lnTo>
                      <a:pt x="971" y="11732"/>
                    </a:lnTo>
                    <a:lnTo>
                      <a:pt x="835" y="11817"/>
                    </a:lnTo>
                    <a:lnTo>
                      <a:pt x="711" y="11959"/>
                    </a:lnTo>
                    <a:lnTo>
                      <a:pt x="553" y="12086"/>
                    </a:lnTo>
                    <a:lnTo>
                      <a:pt x="429" y="12284"/>
                    </a:lnTo>
                    <a:lnTo>
                      <a:pt x="271" y="12524"/>
                    </a:lnTo>
                    <a:lnTo>
                      <a:pt x="146" y="12793"/>
                    </a:lnTo>
                    <a:lnTo>
                      <a:pt x="79" y="12962"/>
                    </a:lnTo>
                    <a:lnTo>
                      <a:pt x="33" y="13146"/>
                    </a:lnTo>
                    <a:lnTo>
                      <a:pt x="11" y="13386"/>
                    </a:lnTo>
                    <a:lnTo>
                      <a:pt x="11" y="13641"/>
                    </a:lnTo>
                    <a:lnTo>
                      <a:pt x="33" y="13881"/>
                    </a:lnTo>
                    <a:lnTo>
                      <a:pt x="101" y="14150"/>
                    </a:lnTo>
                    <a:lnTo>
                      <a:pt x="192" y="14404"/>
                    </a:lnTo>
                    <a:lnTo>
                      <a:pt x="293" y="14645"/>
                    </a:lnTo>
                    <a:lnTo>
                      <a:pt x="451" y="14857"/>
                    </a:lnTo>
                    <a:lnTo>
                      <a:pt x="621" y="15054"/>
                    </a:lnTo>
                    <a:lnTo>
                      <a:pt x="734" y="15125"/>
                    </a:lnTo>
                    <a:lnTo>
                      <a:pt x="835" y="15210"/>
                    </a:lnTo>
                    <a:lnTo>
                      <a:pt x="948" y="15267"/>
                    </a:lnTo>
                    <a:lnTo>
                      <a:pt x="1084" y="15323"/>
                    </a:lnTo>
                    <a:lnTo>
                      <a:pt x="1208" y="15351"/>
                    </a:lnTo>
                    <a:lnTo>
                      <a:pt x="1355" y="15380"/>
                    </a:lnTo>
                    <a:lnTo>
                      <a:pt x="1513" y="15380"/>
                    </a:lnTo>
                    <a:lnTo>
                      <a:pt x="1683" y="15380"/>
                    </a:lnTo>
                    <a:lnTo>
                      <a:pt x="1864" y="15351"/>
                    </a:lnTo>
                    <a:lnTo>
                      <a:pt x="2033" y="15323"/>
                    </a:lnTo>
                    <a:lnTo>
                      <a:pt x="2225" y="15238"/>
                    </a:lnTo>
                    <a:lnTo>
                      <a:pt x="2428" y="15153"/>
                    </a:lnTo>
                    <a:lnTo>
                      <a:pt x="2745" y="15026"/>
                    </a:lnTo>
                    <a:lnTo>
                      <a:pt x="3005" y="14913"/>
                    </a:lnTo>
                    <a:lnTo>
                      <a:pt x="3264" y="14828"/>
                    </a:lnTo>
                    <a:lnTo>
                      <a:pt x="3513" y="14800"/>
                    </a:lnTo>
                    <a:lnTo>
                      <a:pt x="3615" y="14828"/>
                    </a:lnTo>
                    <a:lnTo>
                      <a:pt x="3728" y="14857"/>
                    </a:lnTo>
                    <a:lnTo>
                      <a:pt x="3807" y="14913"/>
                    </a:lnTo>
                    <a:lnTo>
                      <a:pt x="3920" y="14998"/>
                    </a:lnTo>
                    <a:lnTo>
                      <a:pt x="4010" y="15097"/>
                    </a:lnTo>
                    <a:lnTo>
                      <a:pt x="4089" y="15238"/>
                    </a:lnTo>
                    <a:lnTo>
                      <a:pt x="4179" y="15408"/>
                    </a:lnTo>
                    <a:lnTo>
                      <a:pt x="4247" y="15620"/>
                    </a:lnTo>
                    <a:lnTo>
                      <a:pt x="4326" y="15860"/>
                    </a:lnTo>
                    <a:lnTo>
                      <a:pt x="4394" y="16129"/>
                    </a:lnTo>
                    <a:lnTo>
                      <a:pt x="4439" y="16440"/>
                    </a:lnTo>
                    <a:lnTo>
                      <a:pt x="4507" y="16737"/>
                    </a:lnTo>
                    <a:lnTo>
                      <a:pt x="4552" y="17090"/>
                    </a:lnTo>
                    <a:lnTo>
                      <a:pt x="4575" y="17443"/>
                    </a:lnTo>
                    <a:lnTo>
                      <a:pt x="4586" y="17825"/>
                    </a:lnTo>
                    <a:lnTo>
                      <a:pt x="4586" y="18193"/>
                    </a:lnTo>
                    <a:lnTo>
                      <a:pt x="4586" y="18574"/>
                    </a:lnTo>
                    <a:lnTo>
                      <a:pt x="4586" y="18984"/>
                    </a:lnTo>
                    <a:lnTo>
                      <a:pt x="4552" y="19366"/>
                    </a:lnTo>
                    <a:lnTo>
                      <a:pt x="4507" y="19748"/>
                    </a:lnTo>
                    <a:lnTo>
                      <a:pt x="4462" y="20129"/>
                    </a:lnTo>
                    <a:lnTo>
                      <a:pt x="4371" y="20483"/>
                    </a:lnTo>
                    <a:lnTo>
                      <a:pt x="4292" y="20836"/>
                    </a:lnTo>
                    <a:lnTo>
                      <a:pt x="4202" y="21161"/>
                    </a:lnTo>
                    <a:lnTo>
                      <a:pt x="4744" y="21161"/>
                    </a:lnTo>
                    <a:lnTo>
                      <a:pt x="5264" y="21161"/>
                    </a:lnTo>
                    <a:lnTo>
                      <a:pt x="5784" y="21161"/>
                    </a:lnTo>
                    <a:lnTo>
                      <a:pt x="6235" y="21161"/>
                    </a:lnTo>
                    <a:lnTo>
                      <a:pt x="6676" y="21161"/>
                    </a:lnTo>
                    <a:lnTo>
                      <a:pt x="7060" y="21161"/>
                    </a:lnTo>
                    <a:lnTo>
                      <a:pt x="7410" y="21161"/>
                    </a:lnTo>
                    <a:lnTo>
                      <a:pt x="7670" y="21161"/>
                    </a:lnTo>
                    <a:lnTo>
                      <a:pt x="8020" y="21020"/>
                    </a:lnTo>
                    <a:lnTo>
                      <a:pt x="8303" y="20893"/>
                    </a:lnTo>
                    <a:lnTo>
                      <a:pt x="8563" y="20695"/>
                    </a:lnTo>
                    <a:lnTo>
                      <a:pt x="8800" y="20511"/>
                    </a:lnTo>
                    <a:lnTo>
                      <a:pt x="8969" y="20285"/>
                    </a:lnTo>
                    <a:lnTo>
                      <a:pt x="9150" y="20045"/>
                    </a:lnTo>
                    <a:lnTo>
                      <a:pt x="9252" y="19804"/>
                    </a:lnTo>
                    <a:lnTo>
                      <a:pt x="9342" y="19550"/>
                    </a:lnTo>
                    <a:lnTo>
                      <a:pt x="9410" y="19281"/>
                    </a:lnTo>
                    <a:lnTo>
                      <a:pt x="9433" y="19013"/>
                    </a:lnTo>
                    <a:lnTo>
                      <a:pt x="9433" y="18744"/>
                    </a:lnTo>
                    <a:lnTo>
                      <a:pt x="9387" y="18504"/>
                    </a:lnTo>
                    <a:lnTo>
                      <a:pt x="9320" y="18221"/>
                    </a:lnTo>
                    <a:lnTo>
                      <a:pt x="9207" y="17981"/>
                    </a:lnTo>
                    <a:lnTo>
                      <a:pt x="9105" y="17740"/>
                    </a:lnTo>
                    <a:lnTo>
                      <a:pt x="8924" y="17514"/>
                    </a:lnTo>
                    <a:lnTo>
                      <a:pt x="8777" y="17274"/>
                    </a:lnTo>
                    <a:lnTo>
                      <a:pt x="8642" y="17034"/>
                    </a:lnTo>
                    <a:lnTo>
                      <a:pt x="8563" y="16765"/>
                    </a:lnTo>
                    <a:lnTo>
                      <a:pt x="8472" y="16468"/>
                    </a:lnTo>
                    <a:lnTo>
                      <a:pt x="8450" y="16157"/>
                    </a:lnTo>
                    <a:lnTo>
                      <a:pt x="8450" y="15860"/>
                    </a:lnTo>
                    <a:lnTo>
                      <a:pt x="8472" y="15563"/>
                    </a:lnTo>
                    <a:lnTo>
                      <a:pt x="8540" y="15267"/>
                    </a:lnTo>
                    <a:lnTo>
                      <a:pt x="8642" y="14998"/>
                    </a:lnTo>
                    <a:lnTo>
                      <a:pt x="8777" y="14729"/>
                    </a:lnTo>
                    <a:lnTo>
                      <a:pt x="8868" y="14616"/>
                    </a:lnTo>
                    <a:lnTo>
                      <a:pt x="8969" y="14475"/>
                    </a:lnTo>
                    <a:lnTo>
                      <a:pt x="9060" y="14376"/>
                    </a:lnTo>
                    <a:lnTo>
                      <a:pt x="9184" y="14291"/>
                    </a:lnTo>
                    <a:lnTo>
                      <a:pt x="9297" y="14206"/>
                    </a:lnTo>
                    <a:lnTo>
                      <a:pt x="9433" y="14121"/>
                    </a:lnTo>
                    <a:lnTo>
                      <a:pt x="9579" y="14051"/>
                    </a:lnTo>
                    <a:lnTo>
                      <a:pt x="9726" y="13994"/>
                    </a:lnTo>
                    <a:lnTo>
                      <a:pt x="9884" y="13938"/>
                    </a:lnTo>
                    <a:lnTo>
                      <a:pt x="10054" y="13909"/>
                    </a:lnTo>
                    <a:lnTo>
                      <a:pt x="10257" y="13881"/>
                    </a:lnTo>
                    <a:lnTo>
                      <a:pt x="10449" y="13881"/>
                    </a:lnTo>
                    <a:lnTo>
                      <a:pt x="10664" y="13881"/>
                    </a:lnTo>
                    <a:lnTo>
                      <a:pt x="10856" y="13909"/>
                    </a:lnTo>
                    <a:lnTo>
                      <a:pt x="11037" y="13966"/>
                    </a:lnTo>
                    <a:lnTo>
                      <a:pt x="11206" y="14023"/>
                    </a:lnTo>
                    <a:lnTo>
                      <a:pt x="11353" y="14093"/>
                    </a:lnTo>
                    <a:lnTo>
                      <a:pt x="11511" y="14178"/>
                    </a:lnTo>
                    <a:lnTo>
                      <a:pt x="11635" y="14263"/>
                    </a:lnTo>
                    <a:lnTo>
                      <a:pt x="11748" y="14376"/>
                    </a:lnTo>
                    <a:lnTo>
                      <a:pt x="11861" y="14475"/>
                    </a:lnTo>
                    <a:lnTo>
                      <a:pt x="11941" y="14616"/>
                    </a:lnTo>
                    <a:lnTo>
                      <a:pt x="12031" y="14758"/>
                    </a:lnTo>
                    <a:lnTo>
                      <a:pt x="12099" y="14885"/>
                    </a:lnTo>
                    <a:lnTo>
                      <a:pt x="12200" y="15210"/>
                    </a:lnTo>
                    <a:lnTo>
                      <a:pt x="12268" y="15507"/>
                    </a:lnTo>
                    <a:lnTo>
                      <a:pt x="12291" y="15832"/>
                    </a:lnTo>
                    <a:lnTo>
                      <a:pt x="12291" y="16157"/>
                    </a:lnTo>
                    <a:lnTo>
                      <a:pt x="12246" y="16482"/>
                    </a:lnTo>
                    <a:lnTo>
                      <a:pt x="12178" y="16807"/>
                    </a:lnTo>
                    <a:lnTo>
                      <a:pt x="12099" y="17090"/>
                    </a:lnTo>
                    <a:lnTo>
                      <a:pt x="12008" y="17330"/>
                    </a:lnTo>
                    <a:lnTo>
                      <a:pt x="11884" y="17542"/>
                    </a:lnTo>
                    <a:lnTo>
                      <a:pt x="11748" y="17712"/>
                    </a:lnTo>
                    <a:lnTo>
                      <a:pt x="11613" y="17839"/>
                    </a:lnTo>
                    <a:lnTo>
                      <a:pt x="11489" y="18037"/>
                    </a:lnTo>
                    <a:lnTo>
                      <a:pt x="11398" y="18221"/>
                    </a:lnTo>
                    <a:lnTo>
                      <a:pt x="11319" y="18447"/>
                    </a:lnTo>
                    <a:lnTo>
                      <a:pt x="11251" y="18659"/>
                    </a:lnTo>
                    <a:lnTo>
                      <a:pt x="11206" y="18900"/>
                    </a:lnTo>
                    <a:lnTo>
                      <a:pt x="11184" y="19154"/>
                    </a:lnTo>
                    <a:lnTo>
                      <a:pt x="11184" y="19423"/>
                    </a:lnTo>
                    <a:lnTo>
                      <a:pt x="11229" y="19663"/>
                    </a:lnTo>
                    <a:lnTo>
                      <a:pt x="11297" y="19903"/>
                    </a:lnTo>
                    <a:lnTo>
                      <a:pt x="11376" y="20158"/>
                    </a:lnTo>
                    <a:lnTo>
                      <a:pt x="11511" y="20398"/>
                    </a:lnTo>
                    <a:lnTo>
                      <a:pt x="11681" y="20610"/>
                    </a:lnTo>
                    <a:lnTo>
                      <a:pt x="11884" y="20808"/>
                    </a:lnTo>
                    <a:lnTo>
                      <a:pt x="12121" y="20992"/>
                    </a:lnTo>
                    <a:lnTo>
                      <a:pt x="12404" y="21161"/>
                    </a:lnTo>
                    <a:lnTo>
                      <a:pt x="12528" y="21190"/>
                    </a:lnTo>
                    <a:lnTo>
                      <a:pt x="12856" y="21274"/>
                    </a:lnTo>
                    <a:lnTo>
                      <a:pt x="13330" y="21373"/>
                    </a:lnTo>
                    <a:lnTo>
                      <a:pt x="13963" y="21486"/>
                    </a:lnTo>
                    <a:lnTo>
                      <a:pt x="14313" y="21543"/>
                    </a:lnTo>
                    <a:lnTo>
                      <a:pt x="14652" y="21571"/>
                    </a:lnTo>
                    <a:lnTo>
                      <a:pt x="15025" y="21600"/>
                    </a:lnTo>
                    <a:lnTo>
                      <a:pt x="15409" y="21600"/>
                    </a:lnTo>
                    <a:lnTo>
                      <a:pt x="15782" y="21600"/>
                    </a:lnTo>
                    <a:lnTo>
                      <a:pt x="16177" y="21571"/>
                    </a:lnTo>
                    <a:lnTo>
                      <a:pt x="16516" y="21486"/>
                    </a:lnTo>
                    <a:lnTo>
                      <a:pt x="16889" y="21402"/>
                    </a:lnTo>
                    <a:lnTo>
                      <a:pt x="16821" y="21190"/>
                    </a:lnTo>
                    <a:lnTo>
                      <a:pt x="16776" y="20935"/>
                    </a:lnTo>
                    <a:lnTo>
                      <a:pt x="16742" y="20667"/>
                    </a:lnTo>
                    <a:lnTo>
                      <a:pt x="16719" y="20370"/>
                    </a:lnTo>
                    <a:lnTo>
                      <a:pt x="16697" y="19719"/>
                    </a:lnTo>
                    <a:lnTo>
                      <a:pt x="16697" y="19013"/>
                    </a:lnTo>
                    <a:lnTo>
                      <a:pt x="16719" y="18306"/>
                    </a:lnTo>
                    <a:lnTo>
                      <a:pt x="16753" y="17599"/>
                    </a:lnTo>
                    <a:lnTo>
                      <a:pt x="16821" y="16949"/>
                    </a:lnTo>
                    <a:lnTo>
                      <a:pt x="16889" y="16383"/>
                    </a:lnTo>
                    <a:lnTo>
                      <a:pt x="16934" y="16129"/>
                    </a:lnTo>
                    <a:lnTo>
                      <a:pt x="17002" y="15945"/>
                    </a:lnTo>
                    <a:lnTo>
                      <a:pt x="17081" y="15790"/>
                    </a:lnTo>
                    <a:lnTo>
                      <a:pt x="17194" y="15648"/>
                    </a:lnTo>
                    <a:lnTo>
                      <a:pt x="17318" y="15563"/>
                    </a:lnTo>
                    <a:lnTo>
                      <a:pt x="17453" y="15507"/>
                    </a:lnTo>
                    <a:lnTo>
                      <a:pt x="17600" y="15450"/>
                    </a:lnTo>
                    <a:lnTo>
                      <a:pt x="17758" y="15450"/>
                    </a:lnTo>
                    <a:lnTo>
                      <a:pt x="17905" y="15479"/>
                    </a:lnTo>
                    <a:lnTo>
                      <a:pt x="18064" y="15535"/>
                    </a:lnTo>
                    <a:lnTo>
                      <a:pt x="18233" y="15620"/>
                    </a:lnTo>
                    <a:lnTo>
                      <a:pt x="18380" y="15733"/>
                    </a:lnTo>
                    <a:lnTo>
                      <a:pt x="18561" y="15832"/>
                    </a:lnTo>
                    <a:lnTo>
                      <a:pt x="18707" y="15973"/>
                    </a:lnTo>
                    <a:lnTo>
                      <a:pt x="18866" y="16129"/>
                    </a:lnTo>
                    <a:lnTo>
                      <a:pt x="18990" y="16327"/>
                    </a:lnTo>
                    <a:lnTo>
                      <a:pt x="19125" y="16482"/>
                    </a:lnTo>
                    <a:lnTo>
                      <a:pt x="19295" y="16624"/>
                    </a:lnTo>
                    <a:lnTo>
                      <a:pt x="19464" y="16737"/>
                    </a:lnTo>
                    <a:lnTo>
                      <a:pt x="19668" y="16807"/>
                    </a:lnTo>
                    <a:lnTo>
                      <a:pt x="19860" y="16836"/>
                    </a:lnTo>
                    <a:lnTo>
                      <a:pt x="20052" y="16864"/>
                    </a:lnTo>
                    <a:lnTo>
                      <a:pt x="20266" y="16836"/>
                    </a:lnTo>
                    <a:lnTo>
                      <a:pt x="20470" y="16793"/>
                    </a:lnTo>
                    <a:lnTo>
                      <a:pt x="20662" y="16708"/>
                    </a:lnTo>
                    <a:lnTo>
                      <a:pt x="20854" y="16567"/>
                    </a:lnTo>
                    <a:lnTo>
                      <a:pt x="21035" y="16412"/>
                    </a:lnTo>
                    <a:lnTo>
                      <a:pt x="21182" y="16214"/>
                    </a:lnTo>
                    <a:lnTo>
                      <a:pt x="21340" y="16002"/>
                    </a:lnTo>
                    <a:lnTo>
                      <a:pt x="21441" y="15733"/>
                    </a:lnTo>
                    <a:lnTo>
                      <a:pt x="21532" y="15436"/>
                    </a:lnTo>
                    <a:lnTo>
                      <a:pt x="21600" y="15083"/>
                    </a:lnTo>
                    <a:lnTo>
                      <a:pt x="21600" y="14885"/>
                    </a:lnTo>
                    <a:lnTo>
                      <a:pt x="21600" y="14729"/>
                    </a:lnTo>
                    <a:lnTo>
                      <a:pt x="21600" y="14531"/>
                    </a:lnTo>
                    <a:lnTo>
                      <a:pt x="21577" y="14376"/>
                    </a:lnTo>
                    <a:lnTo>
                      <a:pt x="21532" y="14206"/>
                    </a:lnTo>
                    <a:lnTo>
                      <a:pt x="21487" y="14051"/>
                    </a:lnTo>
                    <a:lnTo>
                      <a:pt x="21419" y="13909"/>
                    </a:lnTo>
                    <a:lnTo>
                      <a:pt x="21351" y="13768"/>
                    </a:lnTo>
                    <a:lnTo>
                      <a:pt x="21204" y="13500"/>
                    </a:lnTo>
                    <a:lnTo>
                      <a:pt x="21035" y="13287"/>
                    </a:lnTo>
                    <a:lnTo>
                      <a:pt x="20809" y="13090"/>
                    </a:lnTo>
                    <a:lnTo>
                      <a:pt x="20594" y="12962"/>
                    </a:lnTo>
                    <a:lnTo>
                      <a:pt x="20357" y="12821"/>
                    </a:lnTo>
                    <a:lnTo>
                      <a:pt x="20120" y="12764"/>
                    </a:lnTo>
                    <a:lnTo>
                      <a:pt x="19882" y="12708"/>
                    </a:lnTo>
                    <a:lnTo>
                      <a:pt x="19645" y="12736"/>
                    </a:lnTo>
                    <a:lnTo>
                      <a:pt x="19430" y="12793"/>
                    </a:lnTo>
                    <a:lnTo>
                      <a:pt x="19227" y="12906"/>
                    </a:lnTo>
                    <a:lnTo>
                      <a:pt x="19148" y="12962"/>
                    </a:lnTo>
                    <a:lnTo>
                      <a:pt x="19058" y="13047"/>
                    </a:lnTo>
                    <a:lnTo>
                      <a:pt x="18990" y="13146"/>
                    </a:lnTo>
                    <a:lnTo>
                      <a:pt x="18911" y="13259"/>
                    </a:lnTo>
                    <a:lnTo>
                      <a:pt x="18775" y="13471"/>
                    </a:lnTo>
                    <a:lnTo>
                      <a:pt x="18628" y="13641"/>
                    </a:lnTo>
                    <a:lnTo>
                      <a:pt x="18470" y="13740"/>
                    </a:lnTo>
                    <a:lnTo>
                      <a:pt x="18301" y="13825"/>
                    </a:lnTo>
                    <a:lnTo>
                      <a:pt x="18143" y="13853"/>
                    </a:lnTo>
                    <a:lnTo>
                      <a:pt x="17973" y="13881"/>
                    </a:lnTo>
                    <a:lnTo>
                      <a:pt x="17804" y="13853"/>
                    </a:lnTo>
                    <a:lnTo>
                      <a:pt x="17646" y="13796"/>
                    </a:lnTo>
                    <a:lnTo>
                      <a:pt x="17499" y="13726"/>
                    </a:lnTo>
                    <a:lnTo>
                      <a:pt x="17341" y="13641"/>
                    </a:lnTo>
                    <a:lnTo>
                      <a:pt x="17216" y="13528"/>
                    </a:lnTo>
                    <a:lnTo>
                      <a:pt x="17103" y="13386"/>
                    </a:lnTo>
                    <a:lnTo>
                      <a:pt x="17024" y="13259"/>
                    </a:lnTo>
                    <a:lnTo>
                      <a:pt x="16934" y="13118"/>
                    </a:lnTo>
                    <a:lnTo>
                      <a:pt x="16889" y="12991"/>
                    </a:lnTo>
                    <a:lnTo>
                      <a:pt x="16889" y="12849"/>
                    </a:lnTo>
                    <a:lnTo>
                      <a:pt x="16889" y="12383"/>
                    </a:lnTo>
                    <a:lnTo>
                      <a:pt x="16889" y="11662"/>
                    </a:lnTo>
                    <a:lnTo>
                      <a:pt x="16889" y="10701"/>
                    </a:lnTo>
                    <a:lnTo>
                      <a:pt x="16889" y="9640"/>
                    </a:lnTo>
                    <a:lnTo>
                      <a:pt x="16889" y="8566"/>
                    </a:lnTo>
                    <a:lnTo>
                      <a:pt x="16889" y="7478"/>
                    </a:lnTo>
                    <a:lnTo>
                      <a:pt x="16889" y="6502"/>
                    </a:lnTo>
                    <a:lnTo>
                      <a:pt x="16889" y="5739"/>
                    </a:lnTo>
                    <a:lnTo>
                      <a:pt x="16674" y="5894"/>
                    </a:lnTo>
                    <a:lnTo>
                      <a:pt x="16414" y="6036"/>
                    </a:lnTo>
                    <a:lnTo>
                      <a:pt x="16154" y="6177"/>
                    </a:lnTo>
                    <a:lnTo>
                      <a:pt x="15849" y="6248"/>
                    </a:lnTo>
                    <a:lnTo>
                      <a:pt x="15544" y="6304"/>
                    </a:lnTo>
                    <a:lnTo>
                      <a:pt x="15217" y="6332"/>
                    </a:lnTo>
                    <a:lnTo>
                      <a:pt x="14866" y="6361"/>
                    </a:lnTo>
                    <a:lnTo>
                      <a:pt x="14550" y="6361"/>
                    </a:lnTo>
                    <a:lnTo>
                      <a:pt x="14200" y="6332"/>
                    </a:lnTo>
                    <a:lnTo>
                      <a:pt x="13850" y="6276"/>
                    </a:lnTo>
                    <a:lnTo>
                      <a:pt x="13522" y="6219"/>
                    </a:lnTo>
                    <a:lnTo>
                      <a:pt x="13206" y="6149"/>
                    </a:lnTo>
                    <a:lnTo>
                      <a:pt x="12901" y="6064"/>
                    </a:lnTo>
                    <a:lnTo>
                      <a:pt x="12618" y="5951"/>
                    </a:lnTo>
                    <a:lnTo>
                      <a:pt x="12358" y="5838"/>
                    </a:lnTo>
                    <a:lnTo>
                      <a:pt x="12121" y="5739"/>
                    </a:lnTo>
                    <a:lnTo>
                      <a:pt x="11941" y="5626"/>
                    </a:lnTo>
                    <a:lnTo>
                      <a:pt x="11794" y="5513"/>
                    </a:lnTo>
                    <a:lnTo>
                      <a:pt x="11658" y="5414"/>
                    </a:lnTo>
                    <a:lnTo>
                      <a:pt x="11556" y="5301"/>
                    </a:lnTo>
                    <a:lnTo>
                      <a:pt x="11466" y="5187"/>
                    </a:lnTo>
                    <a:lnTo>
                      <a:pt x="11398" y="5089"/>
                    </a:lnTo>
                    <a:lnTo>
                      <a:pt x="11376" y="4947"/>
                    </a:lnTo>
                    <a:lnTo>
                      <a:pt x="11353" y="4834"/>
                    </a:lnTo>
                    <a:lnTo>
                      <a:pt x="11353" y="4707"/>
                    </a:lnTo>
                    <a:lnTo>
                      <a:pt x="11376" y="4565"/>
                    </a:lnTo>
                    <a:lnTo>
                      <a:pt x="11443" y="4410"/>
                    </a:lnTo>
                    <a:lnTo>
                      <a:pt x="11511" y="4240"/>
                    </a:lnTo>
                    <a:lnTo>
                      <a:pt x="11703" y="3887"/>
                    </a:lnTo>
                    <a:lnTo>
                      <a:pt x="11986" y="3505"/>
                    </a:lnTo>
                    <a:lnTo>
                      <a:pt x="12144" y="3265"/>
                    </a:lnTo>
                    <a:lnTo>
                      <a:pt x="12246" y="3025"/>
                    </a:lnTo>
                    <a:lnTo>
                      <a:pt x="12336" y="2756"/>
                    </a:lnTo>
                    <a:lnTo>
                      <a:pt x="12404" y="2445"/>
                    </a:lnTo>
                    <a:lnTo>
                      <a:pt x="12438" y="2176"/>
                    </a:lnTo>
                    <a:lnTo>
                      <a:pt x="12438" y="1880"/>
                    </a:lnTo>
                    <a:lnTo>
                      <a:pt x="12404" y="1583"/>
                    </a:lnTo>
                    <a:lnTo>
                      <a:pt x="12336" y="1314"/>
                    </a:lnTo>
                    <a:lnTo>
                      <a:pt x="12246" y="1046"/>
                    </a:lnTo>
                    <a:lnTo>
                      <a:pt x="12099" y="791"/>
                    </a:lnTo>
                    <a:lnTo>
                      <a:pt x="12008" y="692"/>
                    </a:lnTo>
                    <a:lnTo>
                      <a:pt x="11918" y="579"/>
                    </a:lnTo>
                    <a:lnTo>
                      <a:pt x="11816" y="466"/>
                    </a:lnTo>
                    <a:lnTo>
                      <a:pt x="11703" y="381"/>
                    </a:lnTo>
                    <a:lnTo>
                      <a:pt x="11579" y="310"/>
                    </a:lnTo>
                    <a:lnTo>
                      <a:pt x="11443" y="226"/>
                    </a:lnTo>
                    <a:lnTo>
                      <a:pt x="11297" y="169"/>
                    </a:lnTo>
                    <a:lnTo>
                      <a:pt x="11138" y="113"/>
                    </a:lnTo>
                    <a:lnTo>
                      <a:pt x="10969" y="56"/>
                    </a:lnTo>
                    <a:lnTo>
                      <a:pt x="10800" y="28"/>
                    </a:lnTo>
                    <a:lnTo>
                      <a:pt x="10619" y="28"/>
                    </a:lnTo>
                    <a:lnTo>
                      <a:pt x="10404" y="28"/>
                    </a:lnTo>
                    <a:lnTo>
                      <a:pt x="10257" y="28"/>
                    </a:lnTo>
                    <a:lnTo>
                      <a:pt x="10076" y="56"/>
                    </a:lnTo>
                    <a:lnTo>
                      <a:pt x="9952" y="84"/>
                    </a:lnTo>
                    <a:lnTo>
                      <a:pt x="9794" y="141"/>
                    </a:lnTo>
                    <a:lnTo>
                      <a:pt x="9692" y="226"/>
                    </a:lnTo>
                    <a:lnTo>
                      <a:pt x="9557" y="282"/>
                    </a:lnTo>
                    <a:lnTo>
                      <a:pt x="9455" y="381"/>
                    </a:lnTo>
                    <a:lnTo>
                      <a:pt x="9365" y="466"/>
                    </a:lnTo>
                    <a:lnTo>
                      <a:pt x="9274" y="579"/>
                    </a:lnTo>
                    <a:lnTo>
                      <a:pt x="9184" y="692"/>
                    </a:lnTo>
                    <a:lnTo>
                      <a:pt x="9128" y="791"/>
                    </a:lnTo>
                    <a:lnTo>
                      <a:pt x="9060" y="932"/>
                    </a:lnTo>
                    <a:lnTo>
                      <a:pt x="8969" y="1201"/>
                    </a:lnTo>
                    <a:lnTo>
                      <a:pt x="8913" y="1498"/>
                    </a:lnTo>
                    <a:lnTo>
                      <a:pt x="8890" y="1795"/>
                    </a:lnTo>
                    <a:lnTo>
                      <a:pt x="8890" y="2120"/>
                    </a:lnTo>
                    <a:lnTo>
                      <a:pt x="8913" y="2445"/>
                    </a:lnTo>
                    <a:lnTo>
                      <a:pt x="8969" y="2756"/>
                    </a:lnTo>
                    <a:lnTo>
                      <a:pt x="9060" y="3081"/>
                    </a:lnTo>
                    <a:lnTo>
                      <a:pt x="9173" y="3378"/>
                    </a:lnTo>
                    <a:lnTo>
                      <a:pt x="9297" y="3647"/>
                    </a:lnTo>
                    <a:lnTo>
                      <a:pt x="9466" y="3887"/>
                    </a:lnTo>
                    <a:lnTo>
                      <a:pt x="9579" y="4085"/>
                    </a:lnTo>
                    <a:lnTo>
                      <a:pt x="9670" y="4269"/>
                    </a:lnTo>
                    <a:lnTo>
                      <a:pt x="9726" y="4467"/>
                    </a:lnTo>
                    <a:lnTo>
                      <a:pt x="9771" y="4650"/>
                    </a:lnTo>
                    <a:lnTo>
                      <a:pt x="9771" y="4834"/>
                    </a:lnTo>
                    <a:lnTo>
                      <a:pt x="9749" y="5032"/>
                    </a:lnTo>
                    <a:lnTo>
                      <a:pt x="9715" y="5216"/>
                    </a:lnTo>
                    <a:lnTo>
                      <a:pt x="9625" y="5385"/>
                    </a:lnTo>
                    <a:lnTo>
                      <a:pt x="9534" y="5513"/>
                    </a:lnTo>
                    <a:lnTo>
                      <a:pt x="9410" y="5626"/>
                    </a:lnTo>
                    <a:lnTo>
                      <a:pt x="9229" y="5710"/>
                    </a:lnTo>
                    <a:lnTo>
                      <a:pt x="9060" y="5767"/>
                    </a:lnTo>
                    <a:lnTo>
                      <a:pt x="8845" y="5767"/>
                    </a:lnTo>
                    <a:lnTo>
                      <a:pt x="8585" y="5739"/>
                    </a:lnTo>
                    <a:lnTo>
                      <a:pt x="8325" y="5654"/>
                    </a:lnTo>
                    <a:lnTo>
                      <a:pt x="8020" y="5513"/>
                    </a:lnTo>
                    <a:lnTo>
                      <a:pt x="7840" y="5442"/>
                    </a:lnTo>
                    <a:lnTo>
                      <a:pt x="7648" y="5385"/>
                    </a:lnTo>
                    <a:lnTo>
                      <a:pt x="7433" y="5329"/>
                    </a:lnTo>
                    <a:lnTo>
                      <a:pt x="7241" y="5301"/>
                    </a:lnTo>
                    <a:lnTo>
                      <a:pt x="6755" y="5301"/>
                    </a:lnTo>
                    <a:lnTo>
                      <a:pt x="6281" y="5329"/>
                    </a:lnTo>
                    <a:lnTo>
                      <a:pt x="5784" y="5385"/>
                    </a:lnTo>
                    <a:lnTo>
                      <a:pt x="5264" y="5498"/>
                    </a:lnTo>
                    <a:lnTo>
                      <a:pt x="4744" y="5597"/>
                    </a:lnTo>
                    <a:lnTo>
                      <a:pt x="4247" y="5739"/>
                    </a:lnTo>
                    <a:lnTo>
                      <a:pt x="4202" y="5894"/>
                    </a:lnTo>
                    <a:lnTo>
                      <a:pt x="4202" y="6191"/>
                    </a:lnTo>
                    <a:lnTo>
                      <a:pt x="4202" y="6545"/>
                    </a:lnTo>
                    <a:lnTo>
                      <a:pt x="4225" y="6954"/>
                    </a:lnTo>
                    <a:lnTo>
                      <a:pt x="4315" y="7930"/>
                    </a:lnTo>
                    <a:lnTo>
                      <a:pt x="4394" y="9018"/>
                    </a:lnTo>
                    <a:lnTo>
                      <a:pt x="4439" y="9570"/>
                    </a:lnTo>
                    <a:lnTo>
                      <a:pt x="4462" y="10107"/>
                    </a:lnTo>
                    <a:lnTo>
                      <a:pt x="4484" y="10630"/>
                    </a:lnTo>
                    <a:lnTo>
                      <a:pt x="4507" y="11082"/>
                    </a:lnTo>
                    <a:lnTo>
                      <a:pt x="4484" y="11520"/>
                    </a:lnTo>
                    <a:lnTo>
                      <a:pt x="4439" y="11874"/>
                    </a:lnTo>
                    <a:lnTo>
                      <a:pt x="4394" y="12029"/>
                    </a:lnTo>
                    <a:lnTo>
                      <a:pt x="4349" y="12171"/>
                    </a:lnTo>
                    <a:lnTo>
                      <a:pt x="4315" y="12284"/>
                    </a:lnTo>
                    <a:lnTo>
                      <a:pt x="4247" y="12354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3" name="Text Box 14"/>
              <p:cNvSpPr txBox="1">
                <a:spLocks noChangeArrowheads="1"/>
              </p:cNvSpPr>
              <p:nvPr/>
            </p:nvSpPr>
            <p:spPr bwMode="auto">
              <a:xfrm>
                <a:off x="2971" y="2682"/>
                <a:ext cx="1542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AÇÃO ECONÔMICA</a:t>
                </a: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527635" y="188640"/>
              <a:ext cx="2193867" cy="2126440"/>
              <a:chOff x="2803" y="1026"/>
              <a:chExt cx="1920" cy="1584"/>
            </a:xfrm>
            <a:solidFill>
              <a:srgbClr val="FFFF00"/>
            </a:solidFill>
          </p:grpSpPr>
          <p:sp>
            <p:nvSpPr>
              <p:cNvPr id="10" name="Puzzle3"/>
              <p:cNvSpPr>
                <a:spLocks noEditPoints="1" noChangeArrowheads="1"/>
              </p:cNvSpPr>
              <p:nvPr/>
            </p:nvSpPr>
            <p:spPr bwMode="auto">
              <a:xfrm>
                <a:off x="2891" y="1026"/>
                <a:ext cx="1729" cy="15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74 w 21600"/>
                  <a:gd name="T25" fmla="*/ 7718 h 21600"/>
                  <a:gd name="T26" fmla="*/ 19151 w 21600"/>
                  <a:gd name="T27" fmla="*/ 2023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1" name="Text Box 17"/>
              <p:cNvSpPr txBox="1">
                <a:spLocks noChangeArrowheads="1"/>
              </p:cNvSpPr>
              <p:nvPr/>
            </p:nvSpPr>
            <p:spPr bwMode="auto">
              <a:xfrm>
                <a:off x="2803" y="1628"/>
                <a:ext cx="1920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 SOLIDARIEDADE</a:t>
                </a:r>
              </a:p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na</a:t>
                </a: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814819" y="1713663"/>
              <a:ext cx="1919634" cy="2475477"/>
              <a:chOff x="1304" y="2162"/>
              <a:chExt cx="1680" cy="1844"/>
            </a:xfrm>
            <a:solidFill>
              <a:srgbClr val="C00000"/>
            </a:solidFill>
          </p:grpSpPr>
          <p:sp>
            <p:nvSpPr>
              <p:cNvPr id="8" name="Puzzle4"/>
              <p:cNvSpPr>
                <a:spLocks noEditPoints="1" noChangeArrowheads="1"/>
              </p:cNvSpPr>
              <p:nvPr/>
            </p:nvSpPr>
            <p:spPr bwMode="auto">
              <a:xfrm>
                <a:off x="1319" y="2162"/>
                <a:ext cx="1665" cy="18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76 w 21600"/>
                  <a:gd name="T25" fmla="*/ 5669 h 21600"/>
                  <a:gd name="T26" fmla="*/ 20199 w 21600"/>
                  <a:gd name="T27" fmla="*/ 1597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3813" y="10590"/>
                    </a:moveTo>
                    <a:lnTo>
                      <a:pt x="3927" y="10513"/>
                    </a:lnTo>
                    <a:lnTo>
                      <a:pt x="4078" y="10425"/>
                    </a:lnTo>
                    <a:lnTo>
                      <a:pt x="4210" y="10359"/>
                    </a:lnTo>
                    <a:lnTo>
                      <a:pt x="4361" y="10315"/>
                    </a:lnTo>
                    <a:lnTo>
                      <a:pt x="4682" y="10237"/>
                    </a:lnTo>
                    <a:lnTo>
                      <a:pt x="5041" y="10193"/>
                    </a:lnTo>
                    <a:lnTo>
                      <a:pt x="5456" y="10171"/>
                    </a:lnTo>
                    <a:lnTo>
                      <a:pt x="5853" y="10193"/>
                    </a:lnTo>
                    <a:lnTo>
                      <a:pt x="6249" y="10260"/>
                    </a:lnTo>
                    <a:lnTo>
                      <a:pt x="6646" y="10337"/>
                    </a:lnTo>
                    <a:lnTo>
                      <a:pt x="7004" y="10469"/>
                    </a:lnTo>
                    <a:lnTo>
                      <a:pt x="7363" y="10612"/>
                    </a:lnTo>
                    <a:lnTo>
                      <a:pt x="7665" y="10788"/>
                    </a:lnTo>
                    <a:lnTo>
                      <a:pt x="7911" y="10998"/>
                    </a:lnTo>
                    <a:lnTo>
                      <a:pt x="8024" y="11097"/>
                    </a:lnTo>
                    <a:lnTo>
                      <a:pt x="8137" y="11207"/>
                    </a:lnTo>
                    <a:lnTo>
                      <a:pt x="8194" y="11340"/>
                    </a:lnTo>
                    <a:lnTo>
                      <a:pt x="8269" y="11461"/>
                    </a:lnTo>
                    <a:lnTo>
                      <a:pt x="8307" y="11593"/>
                    </a:lnTo>
                    <a:lnTo>
                      <a:pt x="8307" y="11714"/>
                    </a:lnTo>
                    <a:lnTo>
                      <a:pt x="8307" y="11868"/>
                    </a:lnTo>
                    <a:lnTo>
                      <a:pt x="8307" y="12012"/>
                    </a:lnTo>
                    <a:lnTo>
                      <a:pt x="8194" y="12265"/>
                    </a:lnTo>
                    <a:lnTo>
                      <a:pt x="8062" y="12519"/>
                    </a:lnTo>
                    <a:lnTo>
                      <a:pt x="7873" y="12706"/>
                    </a:lnTo>
                    <a:lnTo>
                      <a:pt x="7627" y="12904"/>
                    </a:lnTo>
                    <a:lnTo>
                      <a:pt x="7363" y="13048"/>
                    </a:lnTo>
                    <a:lnTo>
                      <a:pt x="7080" y="13180"/>
                    </a:lnTo>
                    <a:lnTo>
                      <a:pt x="6759" y="13257"/>
                    </a:lnTo>
                    <a:lnTo>
                      <a:pt x="6419" y="13345"/>
                    </a:lnTo>
                    <a:lnTo>
                      <a:pt x="6098" y="13389"/>
                    </a:lnTo>
                    <a:lnTo>
                      <a:pt x="5739" y="13389"/>
                    </a:lnTo>
                    <a:lnTo>
                      <a:pt x="5418" y="13389"/>
                    </a:lnTo>
                    <a:lnTo>
                      <a:pt x="5079" y="13345"/>
                    </a:lnTo>
                    <a:lnTo>
                      <a:pt x="4758" y="13301"/>
                    </a:lnTo>
                    <a:lnTo>
                      <a:pt x="4474" y="13213"/>
                    </a:lnTo>
                    <a:lnTo>
                      <a:pt x="4172" y="13114"/>
                    </a:lnTo>
                    <a:lnTo>
                      <a:pt x="3965" y="12982"/>
                    </a:lnTo>
                    <a:lnTo>
                      <a:pt x="3738" y="12838"/>
                    </a:lnTo>
                    <a:lnTo>
                      <a:pt x="3493" y="12706"/>
                    </a:lnTo>
                    <a:lnTo>
                      <a:pt x="3228" y="12607"/>
                    </a:lnTo>
                    <a:lnTo>
                      <a:pt x="2945" y="12519"/>
                    </a:lnTo>
                    <a:lnTo>
                      <a:pt x="2700" y="12431"/>
                    </a:lnTo>
                    <a:lnTo>
                      <a:pt x="2397" y="12375"/>
                    </a:lnTo>
                    <a:lnTo>
                      <a:pt x="2152" y="12331"/>
                    </a:lnTo>
                    <a:lnTo>
                      <a:pt x="1888" y="12309"/>
                    </a:lnTo>
                    <a:lnTo>
                      <a:pt x="1642" y="12309"/>
                    </a:lnTo>
                    <a:lnTo>
                      <a:pt x="1397" y="12331"/>
                    </a:lnTo>
                    <a:lnTo>
                      <a:pt x="1170" y="12397"/>
                    </a:lnTo>
                    <a:lnTo>
                      <a:pt x="962" y="12453"/>
                    </a:lnTo>
                    <a:lnTo>
                      <a:pt x="774" y="12563"/>
                    </a:lnTo>
                    <a:lnTo>
                      <a:pt x="623" y="12684"/>
                    </a:lnTo>
                    <a:lnTo>
                      <a:pt x="528" y="12838"/>
                    </a:lnTo>
                    <a:lnTo>
                      <a:pt x="453" y="13026"/>
                    </a:lnTo>
                    <a:lnTo>
                      <a:pt x="339" y="13477"/>
                    </a:lnTo>
                    <a:lnTo>
                      <a:pt x="226" y="13984"/>
                    </a:lnTo>
                    <a:lnTo>
                      <a:pt x="151" y="14535"/>
                    </a:lnTo>
                    <a:lnTo>
                      <a:pt x="113" y="15075"/>
                    </a:lnTo>
                    <a:lnTo>
                      <a:pt x="113" y="15626"/>
                    </a:lnTo>
                    <a:lnTo>
                      <a:pt x="151" y="16133"/>
                    </a:lnTo>
                    <a:lnTo>
                      <a:pt x="188" y="16376"/>
                    </a:lnTo>
                    <a:lnTo>
                      <a:pt x="264" y="16585"/>
                    </a:lnTo>
                    <a:lnTo>
                      <a:pt x="339" y="16773"/>
                    </a:lnTo>
                    <a:lnTo>
                      <a:pt x="453" y="16938"/>
                    </a:lnTo>
                    <a:lnTo>
                      <a:pt x="1095" y="16883"/>
                    </a:lnTo>
                    <a:lnTo>
                      <a:pt x="1963" y="16795"/>
                    </a:lnTo>
                    <a:lnTo>
                      <a:pt x="2945" y="16751"/>
                    </a:lnTo>
                    <a:lnTo>
                      <a:pt x="3965" y="16706"/>
                    </a:lnTo>
                    <a:lnTo>
                      <a:pt x="5022" y="16684"/>
                    </a:lnTo>
                    <a:lnTo>
                      <a:pt x="5947" y="16684"/>
                    </a:lnTo>
                    <a:lnTo>
                      <a:pt x="6759" y="16706"/>
                    </a:lnTo>
                    <a:lnTo>
                      <a:pt x="7363" y="16751"/>
                    </a:lnTo>
                    <a:lnTo>
                      <a:pt x="7948" y="16839"/>
                    </a:lnTo>
                    <a:lnTo>
                      <a:pt x="8458" y="16916"/>
                    </a:lnTo>
                    <a:lnTo>
                      <a:pt x="8893" y="17026"/>
                    </a:lnTo>
                    <a:lnTo>
                      <a:pt x="9289" y="17158"/>
                    </a:lnTo>
                    <a:lnTo>
                      <a:pt x="9572" y="17280"/>
                    </a:lnTo>
                    <a:lnTo>
                      <a:pt x="9799" y="17412"/>
                    </a:lnTo>
                    <a:lnTo>
                      <a:pt x="9969" y="17555"/>
                    </a:lnTo>
                    <a:lnTo>
                      <a:pt x="10120" y="17687"/>
                    </a:lnTo>
                    <a:lnTo>
                      <a:pt x="10158" y="17831"/>
                    </a:lnTo>
                    <a:lnTo>
                      <a:pt x="10195" y="17974"/>
                    </a:lnTo>
                    <a:lnTo>
                      <a:pt x="10158" y="18128"/>
                    </a:lnTo>
                    <a:lnTo>
                      <a:pt x="10082" y="18271"/>
                    </a:lnTo>
                    <a:lnTo>
                      <a:pt x="9969" y="18426"/>
                    </a:lnTo>
                    <a:lnTo>
                      <a:pt x="9837" y="18569"/>
                    </a:lnTo>
                    <a:lnTo>
                      <a:pt x="9648" y="18701"/>
                    </a:lnTo>
                    <a:lnTo>
                      <a:pt x="9440" y="18822"/>
                    </a:lnTo>
                    <a:lnTo>
                      <a:pt x="9213" y="18999"/>
                    </a:lnTo>
                    <a:lnTo>
                      <a:pt x="9044" y="19186"/>
                    </a:lnTo>
                    <a:lnTo>
                      <a:pt x="8893" y="19395"/>
                    </a:lnTo>
                    <a:lnTo>
                      <a:pt x="8817" y="19627"/>
                    </a:lnTo>
                    <a:lnTo>
                      <a:pt x="8779" y="19858"/>
                    </a:lnTo>
                    <a:lnTo>
                      <a:pt x="8779" y="20112"/>
                    </a:lnTo>
                    <a:lnTo>
                      <a:pt x="8855" y="20354"/>
                    </a:lnTo>
                    <a:lnTo>
                      <a:pt x="8968" y="20586"/>
                    </a:lnTo>
                    <a:lnTo>
                      <a:pt x="9138" y="20817"/>
                    </a:lnTo>
                    <a:lnTo>
                      <a:pt x="9365" y="21026"/>
                    </a:lnTo>
                    <a:lnTo>
                      <a:pt x="9610" y="21192"/>
                    </a:lnTo>
                    <a:lnTo>
                      <a:pt x="9950" y="21368"/>
                    </a:lnTo>
                    <a:lnTo>
                      <a:pt x="10120" y="21445"/>
                    </a:lnTo>
                    <a:lnTo>
                      <a:pt x="10346" y="21511"/>
                    </a:lnTo>
                    <a:lnTo>
                      <a:pt x="10516" y="21555"/>
                    </a:lnTo>
                    <a:lnTo>
                      <a:pt x="10743" y="21600"/>
                    </a:lnTo>
                    <a:lnTo>
                      <a:pt x="10988" y="21644"/>
                    </a:lnTo>
                    <a:lnTo>
                      <a:pt x="11215" y="21666"/>
                    </a:lnTo>
                    <a:lnTo>
                      <a:pt x="11498" y="21666"/>
                    </a:lnTo>
                    <a:lnTo>
                      <a:pt x="11762" y="21666"/>
                    </a:lnTo>
                    <a:lnTo>
                      <a:pt x="12253" y="21644"/>
                    </a:lnTo>
                    <a:lnTo>
                      <a:pt x="12763" y="21577"/>
                    </a:lnTo>
                    <a:lnTo>
                      <a:pt x="13197" y="21467"/>
                    </a:lnTo>
                    <a:lnTo>
                      <a:pt x="13556" y="21346"/>
                    </a:lnTo>
                    <a:lnTo>
                      <a:pt x="13896" y="21192"/>
                    </a:lnTo>
                    <a:lnTo>
                      <a:pt x="14179" y="21026"/>
                    </a:lnTo>
                    <a:lnTo>
                      <a:pt x="14444" y="20839"/>
                    </a:lnTo>
                    <a:lnTo>
                      <a:pt x="14576" y="20641"/>
                    </a:lnTo>
                    <a:lnTo>
                      <a:pt x="14727" y="20431"/>
                    </a:lnTo>
                    <a:lnTo>
                      <a:pt x="14765" y="20200"/>
                    </a:lnTo>
                    <a:lnTo>
                      <a:pt x="14802" y="19991"/>
                    </a:lnTo>
                    <a:lnTo>
                      <a:pt x="14727" y="19759"/>
                    </a:lnTo>
                    <a:lnTo>
                      <a:pt x="14613" y="19550"/>
                    </a:lnTo>
                    <a:lnTo>
                      <a:pt x="14444" y="19307"/>
                    </a:lnTo>
                    <a:lnTo>
                      <a:pt x="14217" y="19098"/>
                    </a:lnTo>
                    <a:lnTo>
                      <a:pt x="13934" y="18911"/>
                    </a:lnTo>
                    <a:lnTo>
                      <a:pt x="13669" y="18745"/>
                    </a:lnTo>
                    <a:lnTo>
                      <a:pt x="13462" y="18547"/>
                    </a:lnTo>
                    <a:lnTo>
                      <a:pt x="13311" y="18337"/>
                    </a:lnTo>
                    <a:lnTo>
                      <a:pt x="13197" y="18150"/>
                    </a:lnTo>
                    <a:lnTo>
                      <a:pt x="13122" y="17941"/>
                    </a:lnTo>
                    <a:lnTo>
                      <a:pt x="13122" y="17720"/>
                    </a:lnTo>
                    <a:lnTo>
                      <a:pt x="13122" y="17533"/>
                    </a:lnTo>
                    <a:lnTo>
                      <a:pt x="13197" y="17346"/>
                    </a:lnTo>
                    <a:lnTo>
                      <a:pt x="13273" y="17158"/>
                    </a:lnTo>
                    <a:lnTo>
                      <a:pt x="13386" y="16982"/>
                    </a:lnTo>
                    <a:lnTo>
                      <a:pt x="13537" y="16839"/>
                    </a:lnTo>
                    <a:lnTo>
                      <a:pt x="13707" y="16706"/>
                    </a:lnTo>
                    <a:lnTo>
                      <a:pt x="13896" y="16607"/>
                    </a:lnTo>
                    <a:lnTo>
                      <a:pt x="14104" y="16519"/>
                    </a:lnTo>
                    <a:lnTo>
                      <a:pt x="14330" y="16453"/>
                    </a:lnTo>
                    <a:lnTo>
                      <a:pt x="14538" y="16431"/>
                    </a:lnTo>
                    <a:lnTo>
                      <a:pt x="14897" y="16453"/>
                    </a:lnTo>
                    <a:lnTo>
                      <a:pt x="15406" y="16497"/>
                    </a:lnTo>
                    <a:lnTo>
                      <a:pt x="16105" y="16541"/>
                    </a:lnTo>
                    <a:lnTo>
                      <a:pt x="16898" y="16607"/>
                    </a:lnTo>
                    <a:lnTo>
                      <a:pt x="17804" y="16651"/>
                    </a:lnTo>
                    <a:lnTo>
                      <a:pt x="18786" y="16684"/>
                    </a:lnTo>
                    <a:lnTo>
                      <a:pt x="19844" y="16728"/>
                    </a:lnTo>
                    <a:lnTo>
                      <a:pt x="20920" y="16751"/>
                    </a:lnTo>
                    <a:lnTo>
                      <a:pt x="21109" y="16497"/>
                    </a:lnTo>
                    <a:lnTo>
                      <a:pt x="21241" y="16222"/>
                    </a:lnTo>
                    <a:lnTo>
                      <a:pt x="21392" y="15946"/>
                    </a:lnTo>
                    <a:lnTo>
                      <a:pt x="21467" y="15648"/>
                    </a:lnTo>
                    <a:lnTo>
                      <a:pt x="21543" y="15351"/>
                    </a:lnTo>
                    <a:lnTo>
                      <a:pt x="21618" y="15042"/>
                    </a:lnTo>
                    <a:lnTo>
                      <a:pt x="21618" y="14745"/>
                    </a:lnTo>
                    <a:lnTo>
                      <a:pt x="21618" y="14447"/>
                    </a:lnTo>
                    <a:lnTo>
                      <a:pt x="21618" y="14150"/>
                    </a:lnTo>
                    <a:lnTo>
                      <a:pt x="21581" y="13852"/>
                    </a:lnTo>
                    <a:lnTo>
                      <a:pt x="21505" y="13577"/>
                    </a:lnTo>
                    <a:lnTo>
                      <a:pt x="21430" y="13301"/>
                    </a:lnTo>
                    <a:lnTo>
                      <a:pt x="21354" y="13048"/>
                    </a:lnTo>
                    <a:lnTo>
                      <a:pt x="21241" y="12816"/>
                    </a:lnTo>
                    <a:lnTo>
                      <a:pt x="21146" y="12607"/>
                    </a:lnTo>
                    <a:lnTo>
                      <a:pt x="21033" y="12431"/>
                    </a:lnTo>
                    <a:lnTo>
                      <a:pt x="20920" y="12265"/>
                    </a:lnTo>
                    <a:lnTo>
                      <a:pt x="20769" y="12144"/>
                    </a:lnTo>
                    <a:lnTo>
                      <a:pt x="20637" y="12034"/>
                    </a:lnTo>
                    <a:lnTo>
                      <a:pt x="20486" y="11946"/>
                    </a:lnTo>
                    <a:lnTo>
                      <a:pt x="20297" y="11891"/>
                    </a:lnTo>
                    <a:lnTo>
                      <a:pt x="20165" y="11846"/>
                    </a:lnTo>
                    <a:lnTo>
                      <a:pt x="19976" y="11824"/>
                    </a:lnTo>
                    <a:lnTo>
                      <a:pt x="19806" y="11802"/>
                    </a:lnTo>
                    <a:lnTo>
                      <a:pt x="19390" y="11824"/>
                    </a:lnTo>
                    <a:lnTo>
                      <a:pt x="18956" y="11891"/>
                    </a:lnTo>
                    <a:lnTo>
                      <a:pt x="18503" y="11968"/>
                    </a:lnTo>
                    <a:lnTo>
                      <a:pt x="17993" y="12078"/>
                    </a:lnTo>
                    <a:lnTo>
                      <a:pt x="17653" y="12144"/>
                    </a:lnTo>
                    <a:lnTo>
                      <a:pt x="17332" y="12199"/>
                    </a:lnTo>
                    <a:lnTo>
                      <a:pt x="17049" y="12221"/>
                    </a:lnTo>
                    <a:lnTo>
                      <a:pt x="16747" y="12243"/>
                    </a:lnTo>
                    <a:lnTo>
                      <a:pt x="16464" y="12243"/>
                    </a:lnTo>
                    <a:lnTo>
                      <a:pt x="16218" y="12243"/>
                    </a:lnTo>
                    <a:lnTo>
                      <a:pt x="15992" y="12221"/>
                    </a:lnTo>
                    <a:lnTo>
                      <a:pt x="15746" y="12199"/>
                    </a:lnTo>
                    <a:lnTo>
                      <a:pt x="15520" y="12155"/>
                    </a:lnTo>
                    <a:lnTo>
                      <a:pt x="15350" y="12122"/>
                    </a:lnTo>
                    <a:lnTo>
                      <a:pt x="15161" y="12056"/>
                    </a:lnTo>
                    <a:lnTo>
                      <a:pt x="14972" y="11990"/>
                    </a:lnTo>
                    <a:lnTo>
                      <a:pt x="14689" y="11846"/>
                    </a:lnTo>
                    <a:lnTo>
                      <a:pt x="14444" y="11670"/>
                    </a:lnTo>
                    <a:lnTo>
                      <a:pt x="14255" y="11483"/>
                    </a:lnTo>
                    <a:lnTo>
                      <a:pt x="14104" y="11295"/>
                    </a:lnTo>
                    <a:lnTo>
                      <a:pt x="14028" y="11086"/>
                    </a:lnTo>
                    <a:lnTo>
                      <a:pt x="13972" y="10888"/>
                    </a:lnTo>
                    <a:lnTo>
                      <a:pt x="13972" y="10700"/>
                    </a:lnTo>
                    <a:lnTo>
                      <a:pt x="14009" y="10513"/>
                    </a:lnTo>
                    <a:lnTo>
                      <a:pt x="14066" y="10359"/>
                    </a:lnTo>
                    <a:lnTo>
                      <a:pt x="14179" y="10215"/>
                    </a:lnTo>
                    <a:lnTo>
                      <a:pt x="14406" y="10006"/>
                    </a:lnTo>
                    <a:lnTo>
                      <a:pt x="14651" y="9830"/>
                    </a:lnTo>
                    <a:lnTo>
                      <a:pt x="14878" y="9686"/>
                    </a:lnTo>
                    <a:lnTo>
                      <a:pt x="15123" y="9554"/>
                    </a:lnTo>
                    <a:lnTo>
                      <a:pt x="15350" y="9477"/>
                    </a:lnTo>
                    <a:lnTo>
                      <a:pt x="15558" y="9411"/>
                    </a:lnTo>
                    <a:lnTo>
                      <a:pt x="15803" y="9345"/>
                    </a:lnTo>
                    <a:lnTo>
                      <a:pt x="16030" y="9323"/>
                    </a:lnTo>
                    <a:lnTo>
                      <a:pt x="16256" y="9301"/>
                    </a:lnTo>
                    <a:lnTo>
                      <a:pt x="16464" y="9323"/>
                    </a:lnTo>
                    <a:lnTo>
                      <a:pt x="16690" y="9345"/>
                    </a:lnTo>
                    <a:lnTo>
                      <a:pt x="16898" y="9367"/>
                    </a:lnTo>
                    <a:lnTo>
                      <a:pt x="17332" y="9477"/>
                    </a:lnTo>
                    <a:lnTo>
                      <a:pt x="17767" y="9598"/>
                    </a:lnTo>
                    <a:lnTo>
                      <a:pt x="18163" y="9731"/>
                    </a:lnTo>
                    <a:lnTo>
                      <a:pt x="18597" y="9874"/>
                    </a:lnTo>
                    <a:lnTo>
                      <a:pt x="18994" y="10006"/>
                    </a:lnTo>
                    <a:lnTo>
                      <a:pt x="19428" y="10083"/>
                    </a:lnTo>
                    <a:lnTo>
                      <a:pt x="19617" y="10127"/>
                    </a:lnTo>
                    <a:lnTo>
                      <a:pt x="19844" y="10149"/>
                    </a:lnTo>
                    <a:lnTo>
                      <a:pt x="20013" y="10149"/>
                    </a:lnTo>
                    <a:lnTo>
                      <a:pt x="20240" y="10127"/>
                    </a:lnTo>
                    <a:lnTo>
                      <a:pt x="20410" y="10105"/>
                    </a:lnTo>
                    <a:lnTo>
                      <a:pt x="20637" y="10061"/>
                    </a:lnTo>
                    <a:lnTo>
                      <a:pt x="20844" y="9984"/>
                    </a:lnTo>
                    <a:lnTo>
                      <a:pt x="21033" y="9896"/>
                    </a:lnTo>
                    <a:lnTo>
                      <a:pt x="21146" y="9830"/>
                    </a:lnTo>
                    <a:lnTo>
                      <a:pt x="21203" y="9753"/>
                    </a:lnTo>
                    <a:lnTo>
                      <a:pt x="21279" y="9642"/>
                    </a:lnTo>
                    <a:lnTo>
                      <a:pt x="21354" y="9521"/>
                    </a:lnTo>
                    <a:lnTo>
                      <a:pt x="21430" y="9246"/>
                    </a:lnTo>
                    <a:lnTo>
                      <a:pt x="21430" y="8904"/>
                    </a:lnTo>
                    <a:lnTo>
                      <a:pt x="21430" y="8540"/>
                    </a:lnTo>
                    <a:lnTo>
                      <a:pt x="21392" y="8144"/>
                    </a:lnTo>
                    <a:lnTo>
                      <a:pt x="21354" y="7714"/>
                    </a:lnTo>
                    <a:lnTo>
                      <a:pt x="21279" y="7295"/>
                    </a:lnTo>
                    <a:lnTo>
                      <a:pt x="21146" y="6446"/>
                    </a:lnTo>
                    <a:lnTo>
                      <a:pt x="20995" y="5686"/>
                    </a:lnTo>
                    <a:lnTo>
                      <a:pt x="20958" y="5366"/>
                    </a:lnTo>
                    <a:lnTo>
                      <a:pt x="20958" y="5091"/>
                    </a:lnTo>
                    <a:lnTo>
                      <a:pt x="20958" y="4860"/>
                    </a:lnTo>
                    <a:lnTo>
                      <a:pt x="21033" y="4716"/>
                    </a:lnTo>
                    <a:lnTo>
                      <a:pt x="20637" y="4860"/>
                    </a:lnTo>
                    <a:lnTo>
                      <a:pt x="20127" y="4992"/>
                    </a:lnTo>
                    <a:lnTo>
                      <a:pt x="19617" y="5069"/>
                    </a:lnTo>
                    <a:lnTo>
                      <a:pt x="19032" y="5157"/>
                    </a:lnTo>
                    <a:lnTo>
                      <a:pt x="18465" y="5201"/>
                    </a:lnTo>
                    <a:lnTo>
                      <a:pt x="17842" y="5245"/>
                    </a:lnTo>
                    <a:lnTo>
                      <a:pt x="17219" y="5267"/>
                    </a:lnTo>
                    <a:lnTo>
                      <a:pt x="16615" y="5267"/>
                    </a:lnTo>
                    <a:lnTo>
                      <a:pt x="15992" y="5245"/>
                    </a:lnTo>
                    <a:lnTo>
                      <a:pt x="15369" y="5201"/>
                    </a:lnTo>
                    <a:lnTo>
                      <a:pt x="14840" y="5157"/>
                    </a:lnTo>
                    <a:lnTo>
                      <a:pt x="14293" y="5091"/>
                    </a:lnTo>
                    <a:lnTo>
                      <a:pt x="13783" y="5014"/>
                    </a:lnTo>
                    <a:lnTo>
                      <a:pt x="13386" y="4926"/>
                    </a:lnTo>
                    <a:lnTo>
                      <a:pt x="13027" y="4815"/>
                    </a:lnTo>
                    <a:lnTo>
                      <a:pt x="12725" y="4716"/>
                    </a:lnTo>
                    <a:lnTo>
                      <a:pt x="12480" y="4606"/>
                    </a:lnTo>
                    <a:lnTo>
                      <a:pt x="12291" y="4496"/>
                    </a:lnTo>
                    <a:lnTo>
                      <a:pt x="12197" y="4397"/>
                    </a:lnTo>
                    <a:lnTo>
                      <a:pt x="12083" y="4286"/>
                    </a:lnTo>
                    <a:lnTo>
                      <a:pt x="12046" y="4187"/>
                    </a:lnTo>
                    <a:lnTo>
                      <a:pt x="12008" y="4077"/>
                    </a:lnTo>
                    <a:lnTo>
                      <a:pt x="12046" y="3967"/>
                    </a:lnTo>
                    <a:lnTo>
                      <a:pt x="12121" y="3868"/>
                    </a:lnTo>
                    <a:lnTo>
                      <a:pt x="12197" y="3735"/>
                    </a:lnTo>
                    <a:lnTo>
                      <a:pt x="12291" y="3614"/>
                    </a:lnTo>
                    <a:lnTo>
                      <a:pt x="12442" y="3482"/>
                    </a:lnTo>
                    <a:lnTo>
                      <a:pt x="12631" y="3361"/>
                    </a:lnTo>
                    <a:lnTo>
                      <a:pt x="13065" y="3085"/>
                    </a:lnTo>
                    <a:lnTo>
                      <a:pt x="13537" y="2766"/>
                    </a:lnTo>
                    <a:lnTo>
                      <a:pt x="13783" y="2578"/>
                    </a:lnTo>
                    <a:lnTo>
                      <a:pt x="13934" y="2380"/>
                    </a:lnTo>
                    <a:lnTo>
                      <a:pt x="14028" y="2171"/>
                    </a:lnTo>
                    <a:lnTo>
                      <a:pt x="14104" y="1961"/>
                    </a:lnTo>
                    <a:lnTo>
                      <a:pt x="14104" y="1730"/>
                    </a:lnTo>
                    <a:lnTo>
                      <a:pt x="14066" y="1498"/>
                    </a:lnTo>
                    <a:lnTo>
                      <a:pt x="13972" y="1267"/>
                    </a:lnTo>
                    <a:lnTo>
                      <a:pt x="13820" y="1057"/>
                    </a:lnTo>
                    <a:lnTo>
                      <a:pt x="13594" y="837"/>
                    </a:lnTo>
                    <a:lnTo>
                      <a:pt x="13386" y="628"/>
                    </a:lnTo>
                    <a:lnTo>
                      <a:pt x="13103" y="462"/>
                    </a:lnTo>
                    <a:lnTo>
                      <a:pt x="12763" y="308"/>
                    </a:lnTo>
                    <a:lnTo>
                      <a:pt x="12404" y="187"/>
                    </a:lnTo>
                    <a:lnTo>
                      <a:pt x="12008" y="77"/>
                    </a:lnTo>
                    <a:lnTo>
                      <a:pt x="11574" y="33"/>
                    </a:lnTo>
                    <a:lnTo>
                      <a:pt x="11102" y="11"/>
                    </a:lnTo>
                    <a:lnTo>
                      <a:pt x="10667" y="11"/>
                    </a:lnTo>
                    <a:lnTo>
                      <a:pt x="10233" y="77"/>
                    </a:lnTo>
                    <a:lnTo>
                      <a:pt x="9837" y="187"/>
                    </a:lnTo>
                    <a:lnTo>
                      <a:pt x="9440" y="286"/>
                    </a:lnTo>
                    <a:lnTo>
                      <a:pt x="9062" y="462"/>
                    </a:lnTo>
                    <a:lnTo>
                      <a:pt x="8741" y="628"/>
                    </a:lnTo>
                    <a:lnTo>
                      <a:pt x="8458" y="815"/>
                    </a:lnTo>
                    <a:lnTo>
                      <a:pt x="8232" y="1035"/>
                    </a:lnTo>
                    <a:lnTo>
                      <a:pt x="8062" y="1245"/>
                    </a:lnTo>
                    <a:lnTo>
                      <a:pt x="7911" y="1476"/>
                    </a:lnTo>
                    <a:lnTo>
                      <a:pt x="7835" y="1708"/>
                    </a:lnTo>
                    <a:lnTo>
                      <a:pt x="7797" y="1961"/>
                    </a:lnTo>
                    <a:lnTo>
                      <a:pt x="7835" y="2193"/>
                    </a:lnTo>
                    <a:lnTo>
                      <a:pt x="7948" y="2402"/>
                    </a:lnTo>
                    <a:lnTo>
                      <a:pt x="8062" y="2534"/>
                    </a:lnTo>
                    <a:lnTo>
                      <a:pt x="8175" y="2644"/>
                    </a:lnTo>
                    <a:lnTo>
                      <a:pt x="8269" y="2744"/>
                    </a:lnTo>
                    <a:lnTo>
                      <a:pt x="8420" y="2832"/>
                    </a:lnTo>
                    <a:lnTo>
                      <a:pt x="8704" y="3019"/>
                    </a:lnTo>
                    <a:lnTo>
                      <a:pt x="8968" y="3206"/>
                    </a:lnTo>
                    <a:lnTo>
                      <a:pt x="9138" y="3405"/>
                    </a:lnTo>
                    <a:lnTo>
                      <a:pt x="9327" y="3570"/>
                    </a:lnTo>
                    <a:lnTo>
                      <a:pt x="9440" y="3735"/>
                    </a:lnTo>
                    <a:lnTo>
                      <a:pt x="9516" y="3890"/>
                    </a:lnTo>
                    <a:lnTo>
                      <a:pt x="9534" y="4033"/>
                    </a:lnTo>
                    <a:lnTo>
                      <a:pt x="9534" y="4165"/>
                    </a:lnTo>
                    <a:lnTo>
                      <a:pt x="9516" y="4286"/>
                    </a:lnTo>
                    <a:lnTo>
                      <a:pt x="9440" y="4397"/>
                    </a:lnTo>
                    <a:lnTo>
                      <a:pt x="9327" y="4496"/>
                    </a:lnTo>
                    <a:lnTo>
                      <a:pt x="9176" y="4562"/>
                    </a:lnTo>
                    <a:lnTo>
                      <a:pt x="9006" y="4628"/>
                    </a:lnTo>
                    <a:lnTo>
                      <a:pt x="8779" y="4694"/>
                    </a:lnTo>
                    <a:lnTo>
                      <a:pt x="8534" y="4716"/>
                    </a:lnTo>
                    <a:lnTo>
                      <a:pt x="8232" y="4716"/>
                    </a:lnTo>
                    <a:lnTo>
                      <a:pt x="7118" y="4738"/>
                    </a:lnTo>
                    <a:lnTo>
                      <a:pt x="5947" y="4771"/>
                    </a:lnTo>
                    <a:lnTo>
                      <a:pt x="4795" y="4815"/>
                    </a:lnTo>
                    <a:lnTo>
                      <a:pt x="3681" y="4860"/>
                    </a:lnTo>
                    <a:lnTo>
                      <a:pt x="2662" y="4882"/>
                    </a:lnTo>
                    <a:lnTo>
                      <a:pt x="1755" y="4882"/>
                    </a:lnTo>
                    <a:lnTo>
                      <a:pt x="1359" y="4860"/>
                    </a:lnTo>
                    <a:lnTo>
                      <a:pt x="981" y="4837"/>
                    </a:lnTo>
                    <a:lnTo>
                      <a:pt x="698" y="4771"/>
                    </a:lnTo>
                    <a:lnTo>
                      <a:pt x="453" y="4716"/>
                    </a:lnTo>
                    <a:lnTo>
                      <a:pt x="453" y="5322"/>
                    </a:lnTo>
                    <a:lnTo>
                      <a:pt x="453" y="6083"/>
                    </a:lnTo>
                    <a:lnTo>
                      <a:pt x="453" y="6909"/>
                    </a:lnTo>
                    <a:lnTo>
                      <a:pt x="453" y="7780"/>
                    </a:lnTo>
                    <a:lnTo>
                      <a:pt x="453" y="8606"/>
                    </a:lnTo>
                    <a:lnTo>
                      <a:pt x="453" y="9345"/>
                    </a:lnTo>
                    <a:lnTo>
                      <a:pt x="453" y="9918"/>
                    </a:lnTo>
                    <a:lnTo>
                      <a:pt x="453" y="10282"/>
                    </a:lnTo>
                    <a:lnTo>
                      <a:pt x="490" y="10381"/>
                    </a:lnTo>
                    <a:lnTo>
                      <a:pt x="547" y="10491"/>
                    </a:lnTo>
                    <a:lnTo>
                      <a:pt x="660" y="10590"/>
                    </a:lnTo>
                    <a:lnTo>
                      <a:pt x="811" y="10700"/>
                    </a:lnTo>
                    <a:lnTo>
                      <a:pt x="981" y="10811"/>
                    </a:lnTo>
                    <a:lnTo>
                      <a:pt x="1208" y="10888"/>
                    </a:lnTo>
                    <a:lnTo>
                      <a:pt x="1453" y="10954"/>
                    </a:lnTo>
                    <a:lnTo>
                      <a:pt x="1718" y="11020"/>
                    </a:lnTo>
                    <a:lnTo>
                      <a:pt x="1963" y="11064"/>
                    </a:lnTo>
                    <a:lnTo>
                      <a:pt x="2265" y="11086"/>
                    </a:lnTo>
                    <a:lnTo>
                      <a:pt x="2548" y="11064"/>
                    </a:lnTo>
                    <a:lnTo>
                      <a:pt x="2794" y="11042"/>
                    </a:lnTo>
                    <a:lnTo>
                      <a:pt x="3096" y="10976"/>
                    </a:lnTo>
                    <a:lnTo>
                      <a:pt x="3341" y="10888"/>
                    </a:lnTo>
                    <a:lnTo>
                      <a:pt x="3606" y="10766"/>
                    </a:lnTo>
                    <a:lnTo>
                      <a:pt x="3813" y="10590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9" name="Text Box 20"/>
              <p:cNvSpPr txBox="1">
                <a:spLocks noChangeArrowheads="1"/>
              </p:cNvSpPr>
              <p:nvPr/>
            </p:nvSpPr>
            <p:spPr bwMode="auto">
              <a:xfrm>
                <a:off x="1304" y="2682"/>
                <a:ext cx="1652" cy="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AUTOGESTÃO</a:t>
                </a:r>
              </a:p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e</a:t>
                </a:r>
              </a:p>
            </p:txBody>
          </p:sp>
        </p:grpSp>
      </p:grpSp>
      <p:sp>
        <p:nvSpPr>
          <p:cNvPr id="16" name="CaixaDeTexto 3"/>
          <p:cNvSpPr txBox="1">
            <a:spLocks noChangeArrowheads="1"/>
          </p:cNvSpPr>
          <p:nvPr/>
        </p:nvSpPr>
        <p:spPr bwMode="auto">
          <a:xfrm>
            <a:off x="107950" y="101600"/>
            <a:ext cx="316790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400" b="1" dirty="0"/>
              <a:t> 21.859 EES</a:t>
            </a:r>
          </a:p>
          <a:p>
            <a:pPr>
              <a:buFont typeface="Arial" charset="0"/>
              <a:buChar char="•"/>
            </a:pPr>
            <a:r>
              <a:rPr lang="pt-BR" sz="2400" b="1" dirty="0"/>
              <a:t> 1,7 Milhão de Pessoas </a:t>
            </a:r>
          </a:p>
          <a:p>
            <a:pPr>
              <a:buFont typeface="Arial" charset="0"/>
              <a:buChar char="•"/>
            </a:pPr>
            <a:r>
              <a:rPr lang="pt-BR" sz="2400" b="1" dirty="0"/>
              <a:t> 2.934 municípios (52%)</a:t>
            </a:r>
          </a:p>
          <a:p>
            <a:pPr>
              <a:buFont typeface="Arial" charset="0"/>
              <a:buChar char="•"/>
            </a:pPr>
            <a:r>
              <a:rPr lang="en-US" sz="2400" b="1" dirty="0"/>
              <a:t> R$ 8 </a:t>
            </a:r>
            <a:r>
              <a:rPr lang="pt-BR" sz="2400" b="1" dirty="0"/>
              <a:t>bilhões/ano</a:t>
            </a:r>
          </a:p>
          <a:p>
            <a:r>
              <a:rPr lang="en-US" sz="1600" b="1" dirty="0"/>
              <a:t>   (SIES, 2007)</a:t>
            </a:r>
            <a:endParaRPr lang="pt-BR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2016125" y="1341140"/>
            <a:ext cx="7019925" cy="5256212"/>
          </a:xfrm>
          <a:prstGeom prst="rect">
            <a:avLst/>
          </a:prstGeom>
        </p:spPr>
        <p:txBody>
          <a:bodyPr/>
          <a:lstStyle/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Sistemas produtivos sustentáveis;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Consumo consciente e responsável;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Emancipação do trabalho e valorização do trabalhador/a;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Redução de disparidades de renda e de riqueza: propriedade coletiva ganhos compartilhados;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Sistemas financeiros solidários;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Reconhecimento da mulher e do feminino – trabalho produtivo e reprodutivo </a:t>
            </a:r>
            <a:r>
              <a:rPr lang="pt-BR" sz="2400" b="1" kern="0" dirty="0" smtClean="0">
                <a:latin typeface="Verdana" pitchFamily="34" charset="0"/>
              </a:rPr>
              <a:t>- e </a:t>
            </a:r>
            <a:r>
              <a:rPr lang="pt-BR" sz="2400" b="1" kern="0" dirty="0">
                <a:latin typeface="Verdana" pitchFamily="34" charset="0"/>
              </a:rPr>
              <a:t>empoderamento;</a:t>
            </a:r>
          </a:p>
          <a:p>
            <a:pPr marL="347663" indent="-2667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kern="0" dirty="0">
                <a:latin typeface="Verdana" pitchFamily="34" charset="0"/>
              </a:rPr>
              <a:t>Resgate humano de populações em extrema pobreza e exclusão.</a:t>
            </a:r>
          </a:p>
        </p:txBody>
      </p:sp>
      <p:grpSp>
        <p:nvGrpSpPr>
          <p:cNvPr id="3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4" name="Imagem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Imagem 6" descr="Teia_2006_(12)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agem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m 4" descr="Imagem3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2195736" y="188912"/>
            <a:ext cx="6768752" cy="1079848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 dirty="0">
                <a:solidFill>
                  <a:schemeClr val="bg1"/>
                </a:solidFill>
                <a:latin typeface="Verdana" pitchFamily="34" charset="0"/>
              </a:rPr>
              <a:t>POTENCIAIS DA ECONOMIA SOLIDÁRIA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CONSTATAÇÕES 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b="-37"/>
          <a:stretch>
            <a:fillRect/>
          </a:stretch>
        </p:blipFill>
        <p:spPr bwMode="auto">
          <a:xfrm>
            <a:off x="899592" y="1196752"/>
            <a:ext cx="7530005" cy="527750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CONSTATAÇÕES 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3554" name="CaixaDeTexto 2"/>
          <p:cNvSpPr txBox="1">
            <a:spLocks noChangeArrowheads="1"/>
          </p:cNvSpPr>
          <p:nvPr/>
        </p:nvSpPr>
        <p:spPr bwMode="auto">
          <a:xfrm>
            <a:off x="251520" y="1268760"/>
            <a:ext cx="84963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Limitada capacidade de produção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dos empreendimentos econômicos solidários.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Desarticulação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entre elos das cadeias produtivas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Incerteza e riscos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dos negócios associados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Isoladamente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têm pouca força de sustentação econômica. 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Forte dependência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marL="6286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Subordinação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dependência política, tecnológica e econômica em relação às decisões, sobretudo de mercado.</a:t>
            </a:r>
          </a:p>
          <a:p>
            <a:pPr marL="6286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Subalternidade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baixa participação no volume das vendas realizadas e nos resultados econômicos alcançados.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CONSTATAÇÕES 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3554" name="CaixaDeTexto 2"/>
          <p:cNvSpPr txBox="1">
            <a:spLocks noChangeArrowheads="1"/>
          </p:cNvSpPr>
          <p:nvPr/>
        </p:nvSpPr>
        <p:spPr bwMode="auto">
          <a:xfrm>
            <a:off x="251520" y="1196752"/>
            <a:ext cx="84963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Integração produtiva subordinada:</a:t>
            </a:r>
            <a:endParaRPr lang="pt-B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 vínculos se dão com base em hierarquia comandada por uma ou mais empresa de grande porte, cuja força de mercado é utilizada para subordinar negócios menores, com extensas redes de subcontratações.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Grandes empresas subordinam redes de pequenos produtores, os chamados “integrados”.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Ação limitada e pulverizada de política pública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 pouco impacto para o fortalecimento das iniciativas econômicas solidárias no seu conjunto, enquanto estratégia de desenvolvimento.</a:t>
            </a:r>
          </a:p>
          <a:p>
            <a:pPr>
              <a:spcAft>
                <a:spcPts val="600"/>
              </a:spcAft>
            </a:pPr>
            <a:endParaRPr lang="pt-BR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22399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Estratégias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251520" y="1196752"/>
            <a:ext cx="8496300" cy="46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Fortalecimento de redes de cooperação solidária: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organização setorial dos empreendimentos econômicos solidários, ou seja, uma ação articulada com conjuntos de empreendimentos de um mesmo setor produtivo gerando aproximação e/ou fortalecendo a interação entre eles</a:t>
            </a:r>
            <a:r>
              <a:rPr lang="pt-BR" sz="2400" dirty="0" smtClean="0"/>
              <a:t>;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Organização de cadeias produtivas</a:t>
            </a:r>
            <a:r>
              <a:rPr lang="pt-BR" sz="2400" b="1" dirty="0" smtClean="0"/>
              <a:t>:</a:t>
            </a:r>
            <a:r>
              <a:rPr lang="pt-BR" sz="2400" dirty="0" smtClean="0"/>
              <a:t>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reafirmar a possibilidade e a importância da estruturação da economia familiar e da economia solidária em cadeias produtivas como estratégia para dinamização econômica de territórios rurais.</a:t>
            </a:r>
            <a:endParaRPr lang="pt-B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Motivações para Integração em Redes de Cooperação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1520" y="1556792"/>
            <a:ext cx="849694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Condições mais favoráveis de disputa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 superação da condição subalterna e subordinada.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Inserção adequada dos EES nos espaços de mercado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de forma sustentável: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ganho de escala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constância na oferta dos produtos ou serviços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intercâmbio tecnológico para melhoria da qualidade e da produtividade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otimização de custos de produção e de gestão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redução de custos com abastecimento mútuo de insumos</a:t>
            </a:r>
          </a:p>
          <a:p>
            <a:pPr>
              <a:spcAft>
                <a:spcPts val="600"/>
              </a:spcAft>
            </a:pPr>
            <a:endParaRPr lang="pt-B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Motivações para Integração em Redes de Cooperação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1520" y="1386056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Articular demandas comuns dos empreendimentos: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assessoramento técnico e gerencial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mecanismos e estratégias de acesso a mercado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estruturas logísticas para melhoria da capacidade produtiva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atendimento aos aspectos legais etc. 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Ampliar o poder de governança sobre os resultados das diversas etapas do processo produtivo, aferindo uma renda justa para os seus integrantes.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organização setorial dos empreendimentos da economia solidária dialoga com a organização dos mesmos em cadeias produtivas nas quais estão inseridos.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Cadeia produtiva: elemento de integração em Redes de Cooperação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1616308"/>
            <a:ext cx="864096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Conjunto de etapas pelas quais passam e vão sendo transformados e transferidos os diversos insumos, em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ciclos de produção, distribuição, comercialização e consumo de bens e serviços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Empreendimentos cujos serviços ou produtos se complementam,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mas estão dispersos e desarticulados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EES produtores de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insumos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EES com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foco no produto principal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 cadeia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EES que operam no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processo de transformação 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 aperfeiçoamento do produto primário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EES que atuam com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logística e comercialização</a:t>
            </a:r>
            <a:endParaRPr lang="pt-B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Cadeia produtiva: elemento de integração em Redes de Cooperação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1513229"/>
            <a:ext cx="8640960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Entender o funcionamento da cadeia e mapear o conjunto de empreendimentos que podem vir a se integrarem,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trabalhando o fluxo do produto desde o insumo até o consumo final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abordagem de cadeias produtivas </a:t>
            </a: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não deve suplantar a pluriatividade com seus sistemas de produção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 sistemas produtivos fortalecem a relação horizontal da unidade familiar de produção e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 cadeias produtivas fortalecem as unidades de produção em sua relação vertical com os diversos elos e momentos das cadeias produtivas nos quais suas atividades diversas se inserem.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Modalidades de Integração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1196752"/>
            <a:ext cx="85689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0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Integração Horizontal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articula empreendimentos localizados no mesmo estágio ou nível de atuação em uma determinada atividade econômica.</a:t>
            </a:r>
          </a:p>
          <a:p>
            <a:pPr marL="723900" lvl="2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Forma simplificada de integração com a efetivação de acordos de integração que podem dar origem a um empreendimento maior. </a:t>
            </a:r>
          </a:p>
          <a:p>
            <a:pPr marL="723900" lvl="2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 ser maior, a escala de sua atuação o coloca em uma nova posição de força, de capacidade de mobilização de recursos, o que faz com que consiga trazer para os participantes resultados melhores que os conseguidos isoladamente.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Modalidades de Integração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1196752"/>
            <a:ext cx="8568952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0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Integração Vertical: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integra um conjunto de empreendimentos que atuam em diferentes etapas de uma cadeia de produção, podendo englobar desde a etapa primária de produção, passando pela etapa de beneficiamento e/ou industrialização e chegando até ao consumidor final, com a etapa de comercialização. </a:t>
            </a:r>
          </a:p>
          <a:p>
            <a:pPr marL="723900" lvl="2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Estruturar num mesmo arranjo etapas diversas de geração e apropriação de valor. </a:t>
            </a:r>
          </a:p>
          <a:p>
            <a:pPr marL="723900" lvl="2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Posicionar melhor os empreendimentos ao longo da cadeia produtiva, de forma a torná-los aptos a disputar o excedente em melhores condições.</a:t>
            </a:r>
          </a:p>
          <a:p>
            <a:pPr marL="723900" lvl="2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Avançar sobre as etapas de beneficiamento/ industrialização e de comercialização.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Modalidades de Integração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1196752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0" indent="-26670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Integração Mista Horizontal e Vertical: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coexistem articulações verticais que trabalham a cadeia de valor através de suas diversas etapas, ao mesmo tempo em que os empreendimentos participantes que se situam num mesmo nível operam, de forma articulada, nos mercados correspondentes a esse nível à margem da operação do arranjo vertical.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9512" y="1196752"/>
            <a:ext cx="8712968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Planos de cadeias são ferramentas organizadoras das demandas dos EES que podem ser apresentadas na lógica de um conjunto de projetos estruturantes da cadeia, norteando a captação de recursos de forma: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Racional 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Sequencial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</a:t>
            </a:r>
          </a:p>
          <a:p>
            <a:pPr marL="628650" lvl="2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Complementar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planejamento das cadeias produtivas ajuda a uma organização mais estratégica dos EES na busca das políticas necessárias ao seu desenvolvimento. 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Caráter estratégico para que os trabalhadores organizados coletivamente possam avançar no “exercício da governança da cadeia produtiva”.</a:t>
            </a:r>
            <a:endParaRPr lang="pt-B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Planos de Encadeamento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79388" y="565150"/>
            <a:ext cx="3925887" cy="6292850"/>
            <a:chOff x="45" y="40"/>
            <a:chExt cx="2473" cy="3964"/>
          </a:xfrm>
        </p:grpSpPr>
        <p:cxnSp>
          <p:nvCxnSpPr>
            <p:cNvPr id="50" name="AutoShape 10"/>
            <p:cNvCxnSpPr>
              <a:cxnSpLocks noChangeShapeType="1"/>
            </p:cNvCxnSpPr>
            <p:nvPr/>
          </p:nvCxnSpPr>
          <p:spPr bwMode="auto">
            <a:xfrm>
              <a:off x="90" y="296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51" name="AutoShape 11"/>
            <p:cNvCxnSpPr>
              <a:cxnSpLocks noChangeShapeType="1"/>
            </p:cNvCxnSpPr>
            <p:nvPr/>
          </p:nvCxnSpPr>
          <p:spPr bwMode="auto">
            <a:xfrm>
              <a:off x="90" y="314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52" name="AutoShape 12"/>
            <p:cNvCxnSpPr>
              <a:cxnSpLocks noChangeShapeType="1"/>
            </p:cNvCxnSpPr>
            <p:nvPr/>
          </p:nvCxnSpPr>
          <p:spPr bwMode="auto">
            <a:xfrm>
              <a:off x="90" y="3374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53" name="AutoShape 13"/>
            <p:cNvCxnSpPr>
              <a:cxnSpLocks noChangeShapeType="1"/>
            </p:cNvCxnSpPr>
            <p:nvPr/>
          </p:nvCxnSpPr>
          <p:spPr bwMode="auto">
            <a:xfrm>
              <a:off x="90" y="3690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  <a:effectLst/>
          </p:spPr>
        </p:cxnSp>
        <p:grpSp>
          <p:nvGrpSpPr>
            <p:cNvPr id="54" name="Group 14"/>
            <p:cNvGrpSpPr>
              <a:grpSpLocks/>
            </p:cNvGrpSpPr>
            <p:nvPr/>
          </p:nvGrpSpPr>
          <p:grpSpPr bwMode="auto">
            <a:xfrm>
              <a:off x="45" y="40"/>
              <a:ext cx="2473" cy="3964"/>
              <a:chOff x="45" y="40"/>
              <a:chExt cx="2473" cy="3964"/>
            </a:xfrm>
          </p:grpSpPr>
          <p:grpSp>
            <p:nvGrpSpPr>
              <p:cNvPr id="59" name="Group 15"/>
              <p:cNvGrpSpPr>
                <a:grpSpLocks/>
              </p:cNvGrpSpPr>
              <p:nvPr/>
            </p:nvGrpSpPr>
            <p:grpSpPr bwMode="auto">
              <a:xfrm>
                <a:off x="45" y="40"/>
                <a:ext cx="2473" cy="3964"/>
                <a:chOff x="45" y="40"/>
                <a:chExt cx="2473" cy="3964"/>
              </a:xfrm>
            </p:grpSpPr>
            <p:sp>
              <p:nvSpPr>
                <p:cNvPr id="6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" y="2075"/>
                  <a:ext cx="630" cy="179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ffectLst/>
              </p:spPr>
              <p:txBody>
                <a:bodyPr lIns="90000" tIns="46800" rIns="90000" bIns="46800">
                  <a:spAutoFit/>
                </a:bodyPr>
                <a:lstStyle/>
                <a:p>
                  <a:pPr>
                    <a:lnSpc>
                      <a:spcPct val="100000"/>
                    </a:lnSpc>
                    <a:buFont typeface="Calibri" pitchFamily="34" charset="0"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GB" sz="1200">
                      <a:solidFill>
                        <a:srgbClr val="000000"/>
                      </a:solidFill>
                      <a:latin typeface="Calibri" pitchFamily="34" charset="0"/>
                    </a:rPr>
                    <a:t>PROJETO 1</a:t>
                  </a:r>
                </a:p>
              </p:txBody>
            </p:sp>
            <p:grpSp>
              <p:nvGrpSpPr>
                <p:cNvPr id="65" name="Group 17"/>
                <p:cNvGrpSpPr>
                  <a:grpSpLocks/>
                </p:cNvGrpSpPr>
                <p:nvPr/>
              </p:nvGrpSpPr>
              <p:grpSpPr bwMode="auto">
                <a:xfrm>
                  <a:off x="69" y="40"/>
                  <a:ext cx="2449" cy="2028"/>
                  <a:chOff x="69" y="40"/>
                  <a:chExt cx="2449" cy="2028"/>
                </a:xfrm>
              </p:grpSpPr>
              <p:grpSp>
                <p:nvGrpSpPr>
                  <p:cNvPr id="6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69" y="40"/>
                    <a:ext cx="2449" cy="1862"/>
                    <a:chOff x="69" y="40"/>
                    <a:chExt cx="2449" cy="1862"/>
                  </a:xfrm>
                </p:grpSpPr>
                <p:grpSp>
                  <p:nvGrpSpPr>
                    <p:cNvPr id="69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9" y="1663"/>
                      <a:ext cx="1954" cy="239"/>
                      <a:chOff x="69" y="1663"/>
                      <a:chExt cx="1954" cy="239"/>
                    </a:xfrm>
                  </p:grpSpPr>
                  <p:grpSp>
                    <p:nvGrpSpPr>
                      <p:cNvPr id="104" name="Group 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56" y="1663"/>
                        <a:ext cx="580" cy="239"/>
                        <a:chOff x="756" y="1663"/>
                        <a:chExt cx="580" cy="239"/>
                      </a:xfrm>
                    </p:grpSpPr>
                    <p:sp>
                      <p:nvSpPr>
                        <p:cNvPr id="111" name="AutoShape 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66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112" name="Text Box 2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2</a:t>
                          </a:r>
                        </a:p>
                      </p:txBody>
                    </p:sp>
                  </p:grpSp>
                  <p:grpSp>
                    <p:nvGrpSpPr>
                      <p:cNvPr id="105" name="Group 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3" y="1663"/>
                        <a:ext cx="580" cy="239"/>
                        <a:chOff x="1443" y="1663"/>
                        <a:chExt cx="580" cy="239"/>
                      </a:xfrm>
                    </p:grpSpPr>
                    <p:sp>
                      <p:nvSpPr>
                        <p:cNvPr id="109" name="AutoShape 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110" name="Text Box 2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31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n</a:t>
                          </a:r>
                        </a:p>
                      </p:txBody>
                    </p:sp>
                  </p:grpSp>
                  <p:grpSp>
                    <p:nvGrpSpPr>
                      <p:cNvPr id="106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9" y="1663"/>
                        <a:ext cx="580" cy="239"/>
                        <a:chOff x="69" y="1663"/>
                        <a:chExt cx="580" cy="239"/>
                      </a:xfrm>
                    </p:grpSpPr>
                    <p:sp>
                      <p:nvSpPr>
                        <p:cNvPr id="107" name="AutoShape 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108" name="Text Box 2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1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70" name="Group 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" y="40"/>
                      <a:ext cx="2437" cy="1633"/>
                      <a:chOff x="81" y="40"/>
                      <a:chExt cx="2437" cy="1633"/>
                    </a:xfrm>
                  </p:grpSpPr>
                  <p:sp>
                    <p:nvSpPr>
                      <p:cNvPr id="71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5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72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530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73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grpSp>
                    <p:nvGrpSpPr>
                      <p:cNvPr id="74" name="Group 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1" y="40"/>
                        <a:ext cx="2437" cy="1485"/>
                        <a:chOff x="81" y="40"/>
                        <a:chExt cx="2437" cy="1485"/>
                      </a:xfrm>
                    </p:grpSpPr>
                    <p:grpSp>
                      <p:nvGrpSpPr>
                        <p:cNvPr id="75" name="Group 3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1" y="40"/>
                          <a:ext cx="2437" cy="1113"/>
                          <a:chOff x="81" y="40"/>
                          <a:chExt cx="2437" cy="1113"/>
                        </a:xfrm>
                      </p:grpSpPr>
                      <p:grpSp>
                        <p:nvGrpSpPr>
                          <p:cNvPr id="85" name="Group 3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1" y="40"/>
                            <a:ext cx="952" cy="856"/>
                            <a:chOff x="81" y="40"/>
                            <a:chExt cx="952" cy="856"/>
                          </a:xfrm>
                        </p:grpSpPr>
                        <p:sp>
                          <p:nvSpPr>
                            <p:cNvPr id="98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1" y="40"/>
                              <a:ext cx="953" cy="857"/>
                            </a:xfrm>
                            <a:prstGeom prst="ellipse">
                              <a:avLst/>
                            </a:prstGeom>
                            <a:solidFill>
                              <a:srgbClr val="CCFF66"/>
                            </a:solidFill>
                            <a:ln w="5724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99" name="Oval 3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381"/>
                              <a:ext cx="327" cy="30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100" name="Text Box 38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428"/>
                              <a:ext cx="344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lnSpc>
                                  <a:spcPct val="100000"/>
                                </a:lnSpc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ND</a:t>
                              </a:r>
                            </a:p>
                          </p:txBody>
                        </p:sp>
                        <p:sp>
                          <p:nvSpPr>
                            <p:cNvPr id="101" name="Text Box 3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3" y="237"/>
                              <a:ext cx="671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00000"/>
                                </a:lnSpc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CODETER</a:t>
                              </a:r>
                            </a:p>
                          </p:txBody>
                        </p:sp>
                        <p:sp>
                          <p:nvSpPr>
                            <p:cNvPr id="102" name="Rectangle 4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39" cy="143"/>
                            </a:xfrm>
                            <a:prstGeom prst="rect">
                              <a:avLst/>
                            </a:prstGeom>
                            <a:solidFill>
                              <a:srgbClr val="FFFF66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103" name="Text Box 41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62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lnSpc>
                                  <a:spcPct val="100000"/>
                                </a:lnSpc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NT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6" name="AutoShape 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80" y="314"/>
                            <a:ext cx="557" cy="314"/>
                          </a:xfrm>
                          <a:prstGeom prst="foldedCorner">
                            <a:avLst>
                              <a:gd name="adj" fmla="val 12500"/>
                            </a:avLst>
                          </a:prstGeom>
                          <a:solidFill>
                            <a:srgbClr val="CCFF66"/>
                          </a:solidFill>
                          <a:ln w="19080">
                            <a:solidFill>
                              <a:srgbClr val="C0504D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 lIns="90000" tIns="46800" rIns="90000" bIns="46800"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endParaRPr lang="en-GB" sz="1400" b="1">
                              <a:solidFill>
                                <a:srgbClr val="000000"/>
                              </a:solidFill>
                              <a:latin typeface="Calibri" pitchFamily="34" charset="0"/>
                            </a:endParaRPr>
                          </a:p>
                          <a:p>
                            <a:pPr algn="ctr">
                              <a:lnSpc>
                                <a:spcPct val="100000"/>
                              </a:lnSpc>
                              <a:buClr>
                                <a:srgbClr val="C0504D"/>
                              </a:buClr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600" b="1">
                                <a:solidFill>
                                  <a:srgbClr val="C0504D"/>
                                </a:solidFill>
                                <a:latin typeface="Calibri" pitchFamily="34" charset="0"/>
                              </a:rPr>
                              <a:t>PTDRS</a:t>
                            </a:r>
                          </a:p>
                        </p:txBody>
                      </p:sp>
                      <p:grpSp>
                        <p:nvGrpSpPr>
                          <p:cNvPr id="87" name="Group 4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70" y="628"/>
                            <a:ext cx="1199" cy="525"/>
                            <a:chOff x="870" y="628"/>
                            <a:chExt cx="1199" cy="525"/>
                          </a:xfrm>
                        </p:grpSpPr>
                        <p:sp>
                          <p:nvSpPr>
                            <p:cNvPr id="95" name="Line 44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493" y="628"/>
                              <a:ext cx="1" cy="526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96" name="Line 45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870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97" name="Line 46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2069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</p:grpSp>
                      <p:grpSp>
                        <p:nvGrpSpPr>
                          <p:cNvPr id="88" name="Group 4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2" y="718"/>
                            <a:ext cx="1006" cy="166"/>
                            <a:chOff x="1512" y="718"/>
                            <a:chExt cx="1006" cy="166"/>
                          </a:xfrm>
                        </p:grpSpPr>
                        <p:sp>
                          <p:nvSpPr>
                            <p:cNvPr id="93" name="Line 48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512" y="718"/>
                              <a:ext cx="211" cy="95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94" name="Text Box 4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71" y="730"/>
                              <a:ext cx="848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00000"/>
                                </a:lnSpc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Visão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de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Futuro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89" name="Group 5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8" y="584"/>
                            <a:ext cx="910" cy="154"/>
                            <a:chOff x="1518" y="584"/>
                            <a:chExt cx="910" cy="154"/>
                          </a:xfrm>
                        </p:grpSpPr>
                        <p:sp>
                          <p:nvSpPr>
                            <p:cNvPr id="91" name="Line 51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1518" y="627"/>
                              <a:ext cx="227" cy="103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92" name="Text Box 5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89" y="584"/>
                              <a:ext cx="740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ct val="100000"/>
                                </a:lnSpc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Diagnóstico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90" name="AutoShape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55" y="853"/>
                            <a:ext cx="1485" cy="135"/>
                          </a:xfrm>
                          <a:prstGeom prst="rightArrow">
                            <a:avLst>
                              <a:gd name="adj1" fmla="val 50000"/>
                              <a:gd name="adj2" fmla="val 49958"/>
                            </a:avLst>
                          </a:prstGeom>
                          <a:noFill/>
                          <a:ln w="9360">
                            <a:solidFill>
                              <a:srgbClr val="C0504D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pt-BR"/>
                          </a:p>
                        </p:txBody>
                      </p:sp>
                    </p:grpSp>
                    <p:grpSp>
                      <p:nvGrpSpPr>
                        <p:cNvPr id="76" name="Group 5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95" y="1122"/>
                          <a:ext cx="1918" cy="285"/>
                          <a:chOff x="495" y="1122"/>
                          <a:chExt cx="1918" cy="285"/>
                        </a:xfrm>
                      </p:grpSpPr>
                      <p:sp>
                        <p:nvSpPr>
                          <p:cNvPr id="79" name="AutoShape 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66"/>
                          </a:solidFill>
                          <a:ln w="9360">
                            <a:miter lim="800000"/>
                            <a:headEnd/>
                            <a:tailEnd/>
                          </a:ln>
                          <a:effectLst/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66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80" name="AutoShape 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22"/>
                            <a:ext cx="528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360">
                            <a:miter lim="800000"/>
                            <a:headEnd/>
                            <a:tailEnd/>
                          </a:ln>
                          <a:effectLst/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81" name="AutoShape 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360">
                            <a:miter lim="800000"/>
                            <a:headEnd/>
                            <a:tailEnd/>
                          </a:ln>
                          <a:effectLst/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82" name="Text Box 5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70"/>
                            <a:ext cx="576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00000"/>
                              </a:lnSpc>
                              <a:spcBef>
                                <a:spcPts val="750"/>
                              </a:spcBef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000000"/>
                                </a:solidFill>
                                <a:latin typeface="Verdana" pitchFamily="34" charset="0"/>
                              </a:rPr>
                              <a:t>EIXOS 1</a:t>
                            </a:r>
                          </a:p>
                        </p:txBody>
                      </p:sp>
                      <p:sp>
                        <p:nvSpPr>
                          <p:cNvPr id="83" name="Text Box 59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70"/>
                            <a:ext cx="672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00000"/>
                              </a:lnSpc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2</a:t>
                            </a:r>
                          </a:p>
                        </p:txBody>
                      </p:sp>
                      <p:sp>
                        <p:nvSpPr>
                          <p:cNvPr id="84" name="Text Box 6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70"/>
                            <a:ext cx="671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00000"/>
                              </a:lnSpc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3</a:t>
                            </a:r>
                          </a:p>
                        </p:txBody>
                      </p:sp>
                    </p:grpSp>
                    <p:sp>
                      <p:nvSpPr>
                        <p:cNvPr id="77" name="AutoShape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0" y="1392"/>
                          <a:ext cx="2070" cy="134"/>
                        </a:xfrm>
                        <a:prstGeom prst="rightArrow">
                          <a:avLst>
                            <a:gd name="adj1" fmla="val 50000"/>
                            <a:gd name="adj2" fmla="val 50420"/>
                          </a:avLst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78" name="Line 6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720" y="1302"/>
                          <a:ext cx="1" cy="191"/>
                        </a:xfrm>
                        <a:prstGeom prst="line">
                          <a:avLst/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miter lim="800000"/>
                          <a:headEnd/>
                          <a:tailEnd type="triangl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</p:grpSp>
              <p:sp>
                <p:nvSpPr>
                  <p:cNvPr id="68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315" y="1876"/>
                    <a:ext cx="1" cy="192"/>
                  </a:xfrm>
                  <a:prstGeom prst="line">
                    <a:avLst/>
                  </a:prstGeom>
                  <a:noFill/>
                  <a:ln w="9360">
                    <a:solidFill>
                      <a:srgbClr val="C0504D"/>
                    </a:solidFill>
                    <a:miter lim="800000"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cxnSp>
              <p:nvCxnSpPr>
                <p:cNvPr id="66" name="AutoShape 64"/>
                <p:cNvCxnSpPr>
                  <a:cxnSpLocks noChangeShapeType="1"/>
                </p:cNvCxnSpPr>
                <p:nvPr/>
              </p:nvCxnSpPr>
              <p:spPr bwMode="auto">
                <a:xfrm>
                  <a:off x="90" y="2205"/>
                  <a:ext cx="1" cy="1799"/>
                </a:xfrm>
                <a:prstGeom prst="straightConnector1">
                  <a:avLst/>
                </a:prstGeom>
                <a:noFill/>
                <a:ln w="9360">
                  <a:solidFill>
                    <a:srgbClr val="C0504D"/>
                  </a:solidFill>
                  <a:miter lim="800000"/>
                  <a:headEnd/>
                  <a:tailEnd type="triangle" w="med" len="med"/>
                </a:ln>
                <a:effectLst/>
              </p:spPr>
            </p:cxnSp>
          </p:grpSp>
          <p:cxnSp>
            <p:nvCxnSpPr>
              <p:cNvPr id="60" name="AutoShape 65"/>
              <p:cNvCxnSpPr>
                <a:cxnSpLocks noChangeShapeType="1"/>
              </p:cNvCxnSpPr>
              <p:nvPr/>
            </p:nvCxnSpPr>
            <p:spPr bwMode="auto">
              <a:xfrm>
                <a:off x="90" y="256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61" name="AutoShape 66"/>
              <p:cNvCxnSpPr>
                <a:cxnSpLocks noChangeShapeType="1"/>
              </p:cNvCxnSpPr>
              <p:nvPr/>
            </p:nvCxnSpPr>
            <p:spPr bwMode="auto">
              <a:xfrm>
                <a:off x="90" y="274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</p:cxnSp>
          <p:sp>
            <p:nvSpPr>
              <p:cNvPr id="62" name="Text Box 67"/>
              <p:cNvSpPr txBox="1">
                <a:spLocks noChangeArrowheads="1"/>
              </p:cNvSpPr>
              <p:nvPr/>
            </p:nvSpPr>
            <p:spPr bwMode="auto">
              <a:xfrm>
                <a:off x="270" y="2430"/>
                <a:ext cx="630" cy="236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100000"/>
                  </a:lnSpc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UNIDADE FAMILIAR</a:t>
                </a:r>
              </a:p>
            </p:txBody>
          </p:sp>
          <p:sp>
            <p:nvSpPr>
              <p:cNvPr id="63" name="Text Box 68"/>
              <p:cNvSpPr txBox="1">
                <a:spLocks noChangeArrowheads="1"/>
              </p:cNvSpPr>
              <p:nvPr/>
            </p:nvSpPr>
            <p:spPr bwMode="auto">
              <a:xfrm>
                <a:off x="270" y="2690"/>
                <a:ext cx="765" cy="150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>
                  <a:lnSpc>
                    <a:spcPct val="100000"/>
                  </a:lnSpc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P.A. / COMUNIDADES</a:t>
                </a:r>
              </a:p>
            </p:txBody>
          </p:sp>
        </p:grpSp>
        <p:sp>
          <p:nvSpPr>
            <p:cNvPr id="55" name="Text Box 69"/>
            <p:cNvSpPr txBox="1">
              <a:spLocks noChangeArrowheads="1"/>
            </p:cNvSpPr>
            <p:nvPr/>
          </p:nvSpPr>
          <p:spPr bwMode="auto">
            <a:xfrm>
              <a:off x="225" y="2915"/>
              <a:ext cx="54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MUNICIPAL</a:t>
              </a:r>
            </a:p>
          </p:txBody>
        </p:sp>
        <p:sp>
          <p:nvSpPr>
            <p:cNvPr id="56" name="Text Box 70"/>
            <p:cNvSpPr txBox="1">
              <a:spLocks noChangeArrowheads="1"/>
            </p:cNvSpPr>
            <p:nvPr/>
          </p:nvSpPr>
          <p:spPr bwMode="auto">
            <a:xfrm>
              <a:off x="270" y="3095"/>
              <a:ext cx="72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INTERMUNICIPAL</a:t>
              </a:r>
            </a:p>
          </p:txBody>
        </p:sp>
        <p:sp>
          <p:nvSpPr>
            <p:cNvPr id="57" name="Text Box 71"/>
            <p:cNvSpPr txBox="1">
              <a:spLocks noChangeArrowheads="1"/>
            </p:cNvSpPr>
            <p:nvPr/>
          </p:nvSpPr>
          <p:spPr bwMode="auto">
            <a:xfrm>
              <a:off x="270" y="3320"/>
              <a:ext cx="90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SEDE DO TERRITÓRIO</a:t>
              </a:r>
            </a:p>
          </p:txBody>
        </p:sp>
        <p:sp>
          <p:nvSpPr>
            <p:cNvPr id="58" name="Text Box 72"/>
            <p:cNvSpPr txBox="1">
              <a:spLocks noChangeArrowheads="1"/>
            </p:cNvSpPr>
            <p:nvPr/>
          </p:nvSpPr>
          <p:spPr bwMode="auto">
            <a:xfrm>
              <a:off x="270" y="3600"/>
              <a:ext cx="765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ESTADUAL</a:t>
              </a:r>
            </a:p>
          </p:txBody>
        </p:sp>
      </p:grpSp>
      <p:grpSp>
        <p:nvGrpSpPr>
          <p:cNvPr id="5" name="Group 82"/>
          <p:cNvGrpSpPr>
            <a:grpSpLocks/>
          </p:cNvGrpSpPr>
          <p:nvPr/>
        </p:nvGrpSpPr>
        <p:grpSpPr bwMode="auto">
          <a:xfrm>
            <a:off x="4859338" y="4076700"/>
            <a:ext cx="3024187" cy="896938"/>
            <a:chOff x="810" y="1935"/>
            <a:chExt cx="581" cy="179"/>
          </a:xfrm>
        </p:grpSpPr>
        <p:sp>
          <p:nvSpPr>
            <p:cNvPr id="48" name="Oval 83"/>
            <p:cNvSpPr>
              <a:spLocks noChangeArrowheads="1"/>
            </p:cNvSpPr>
            <p:nvPr/>
          </p:nvSpPr>
          <p:spPr bwMode="auto">
            <a:xfrm>
              <a:off x="810" y="1935"/>
              <a:ext cx="581" cy="179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9" name="Text Box 84"/>
            <p:cNvSpPr txBox="1">
              <a:spLocks noChangeArrowheads="1"/>
            </p:cNvSpPr>
            <p:nvPr/>
          </p:nvSpPr>
          <p:spPr bwMode="auto">
            <a:xfrm>
              <a:off x="852" y="1935"/>
              <a:ext cx="498" cy="15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PNE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Plano de Negócio do Empreendimento</a:t>
              </a:r>
            </a:p>
          </p:txBody>
        </p:sp>
      </p:grp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2195513" y="3573463"/>
            <a:ext cx="2811462" cy="895350"/>
            <a:chOff x="675" y="2108"/>
            <a:chExt cx="1771" cy="564"/>
          </a:xfrm>
        </p:grpSpPr>
        <p:sp>
          <p:nvSpPr>
            <p:cNvPr id="46" name="Oval 87"/>
            <p:cNvSpPr>
              <a:spLocks noChangeArrowheads="1"/>
            </p:cNvSpPr>
            <p:nvPr/>
          </p:nvSpPr>
          <p:spPr bwMode="auto">
            <a:xfrm>
              <a:off x="718" y="2108"/>
              <a:ext cx="1710" cy="56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7" name="Text Box 88"/>
            <p:cNvSpPr txBox="1">
              <a:spLocks noChangeArrowheads="1"/>
            </p:cNvSpPr>
            <p:nvPr/>
          </p:nvSpPr>
          <p:spPr bwMode="auto">
            <a:xfrm>
              <a:off x="675" y="2108"/>
              <a:ext cx="1771" cy="5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PCS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Plano de Cadeia Solidária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5076825" y="3357563"/>
            <a:ext cx="2663825" cy="638175"/>
            <a:chOff x="990" y="2655"/>
            <a:chExt cx="1663" cy="312"/>
          </a:xfrm>
        </p:grpSpPr>
        <p:sp>
          <p:nvSpPr>
            <p:cNvPr id="44" name="Oval 91"/>
            <p:cNvSpPr>
              <a:spLocks noChangeArrowheads="1"/>
            </p:cNvSpPr>
            <p:nvPr/>
          </p:nvSpPr>
          <p:spPr bwMode="auto">
            <a:xfrm>
              <a:off x="1081" y="2655"/>
              <a:ext cx="1480" cy="31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5" name="Text Box 92"/>
            <p:cNvSpPr txBox="1">
              <a:spLocks noChangeArrowheads="1"/>
            </p:cNvSpPr>
            <p:nvPr/>
          </p:nvSpPr>
          <p:spPr bwMode="auto">
            <a:xfrm>
              <a:off x="990" y="2655"/>
              <a:ext cx="1664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FINAÇAS </a:t>
              </a:r>
            </a:p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SOLIDÁRIAS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8" name="Group 98"/>
          <p:cNvGrpSpPr>
            <a:grpSpLocks/>
          </p:cNvGrpSpPr>
          <p:nvPr/>
        </p:nvGrpSpPr>
        <p:grpSpPr bwMode="auto">
          <a:xfrm>
            <a:off x="1835150" y="4581525"/>
            <a:ext cx="2159000" cy="1020763"/>
            <a:chOff x="1215" y="3304"/>
            <a:chExt cx="1259" cy="463"/>
          </a:xfrm>
        </p:grpSpPr>
        <p:sp>
          <p:nvSpPr>
            <p:cNvPr id="42" name="Oval 99"/>
            <p:cNvSpPr>
              <a:spLocks noChangeArrowheads="1"/>
            </p:cNvSpPr>
            <p:nvPr/>
          </p:nvSpPr>
          <p:spPr bwMode="auto">
            <a:xfrm>
              <a:off x="1215" y="3304"/>
              <a:ext cx="1259" cy="355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3" name="Text Box 100"/>
            <p:cNvSpPr txBox="1">
              <a:spLocks noChangeArrowheads="1"/>
            </p:cNvSpPr>
            <p:nvPr/>
          </p:nvSpPr>
          <p:spPr bwMode="auto">
            <a:xfrm>
              <a:off x="1269" y="3304"/>
              <a:ext cx="1204" cy="4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5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DESENVOLVIMENTO E PROMOÇÃO DE PRODUTOS</a:t>
              </a: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ts val="563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9" name="Group 110"/>
          <p:cNvGrpSpPr>
            <a:grpSpLocks/>
          </p:cNvGrpSpPr>
          <p:nvPr/>
        </p:nvGrpSpPr>
        <p:grpSpPr bwMode="auto">
          <a:xfrm>
            <a:off x="3635375" y="5084763"/>
            <a:ext cx="3216275" cy="1131887"/>
            <a:chOff x="3330" y="3330"/>
            <a:chExt cx="1844" cy="618"/>
          </a:xfrm>
        </p:grpSpPr>
        <p:sp>
          <p:nvSpPr>
            <p:cNvPr id="40" name="Oval 111"/>
            <p:cNvSpPr>
              <a:spLocks noChangeArrowheads="1"/>
            </p:cNvSpPr>
            <p:nvPr/>
          </p:nvSpPr>
          <p:spPr bwMode="auto">
            <a:xfrm>
              <a:off x="3330" y="3330"/>
              <a:ext cx="1844" cy="59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" name="Text Box 112"/>
            <p:cNvSpPr txBox="1">
              <a:spLocks noChangeArrowheads="1"/>
            </p:cNvSpPr>
            <p:nvPr/>
          </p:nvSpPr>
          <p:spPr bwMode="auto">
            <a:xfrm>
              <a:off x="3410" y="3362"/>
              <a:ext cx="1705" cy="5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ASSESSORAMENTO TÉCNICO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Consultorias especializadas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Bases de Serviço</a:t>
              </a:r>
            </a:p>
          </p:txBody>
        </p:sp>
      </p:grpSp>
      <p:grpSp>
        <p:nvGrpSpPr>
          <p:cNvPr id="10" name="Group 116"/>
          <p:cNvGrpSpPr>
            <a:grpSpLocks/>
          </p:cNvGrpSpPr>
          <p:nvPr/>
        </p:nvGrpSpPr>
        <p:grpSpPr bwMode="auto">
          <a:xfrm>
            <a:off x="4859338" y="6138863"/>
            <a:ext cx="4073525" cy="719137"/>
            <a:chOff x="2835" y="3915"/>
            <a:chExt cx="3201" cy="383"/>
          </a:xfrm>
        </p:grpSpPr>
        <p:sp>
          <p:nvSpPr>
            <p:cNvPr id="38" name="Oval 117"/>
            <p:cNvSpPr>
              <a:spLocks noChangeArrowheads="1"/>
            </p:cNvSpPr>
            <p:nvPr/>
          </p:nvSpPr>
          <p:spPr bwMode="auto">
            <a:xfrm>
              <a:off x="3136" y="3915"/>
              <a:ext cx="2489" cy="38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" name="Text Box 118"/>
            <p:cNvSpPr txBox="1">
              <a:spLocks noChangeArrowheads="1"/>
            </p:cNvSpPr>
            <p:nvPr/>
          </p:nvSpPr>
          <p:spPr bwMode="auto">
            <a:xfrm>
              <a:off x="2835" y="3939"/>
              <a:ext cx="3201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Comércio Justo</a:t>
              </a:r>
            </a:p>
            <a:p>
              <a:pPr algn="ctr">
                <a:lnSpc>
                  <a:spcPct val="100000"/>
                </a:lnSpc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SNCJ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11" name="Group 125"/>
          <p:cNvGrpSpPr>
            <a:grpSpLocks/>
          </p:cNvGrpSpPr>
          <p:nvPr/>
        </p:nvGrpSpPr>
        <p:grpSpPr bwMode="auto">
          <a:xfrm>
            <a:off x="6732588" y="5013325"/>
            <a:ext cx="2233612" cy="503238"/>
            <a:chOff x="4195" y="1933"/>
            <a:chExt cx="1565" cy="432"/>
          </a:xfrm>
        </p:grpSpPr>
        <p:sp>
          <p:nvSpPr>
            <p:cNvPr id="36" name="Oval 12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" name="Text Box 12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28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FORMAÇÃO</a:t>
              </a:r>
            </a:p>
          </p:txBody>
        </p:sp>
      </p:grpSp>
      <p:sp>
        <p:nvSpPr>
          <p:cNvPr id="12" name="Text Box 154"/>
          <p:cNvSpPr txBox="1">
            <a:spLocks noChangeArrowheads="1"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>
                <a:solidFill>
                  <a:srgbClr val="000000"/>
                </a:solidFill>
                <a:latin typeface="Arial Black" pitchFamily="34" charset="0"/>
              </a:rPr>
              <a:t>INSTRUMENTOS PARA A POLÍTICA DE FOMENTO A INCLUSÃO SÓCIO-PRODUTIVA</a:t>
            </a:r>
          </a:p>
        </p:txBody>
      </p:sp>
      <p:grpSp>
        <p:nvGrpSpPr>
          <p:cNvPr id="13" name="Group 155"/>
          <p:cNvGrpSpPr>
            <a:grpSpLocks/>
          </p:cNvGrpSpPr>
          <p:nvPr/>
        </p:nvGrpSpPr>
        <p:grpSpPr bwMode="auto">
          <a:xfrm>
            <a:off x="2339975" y="6165850"/>
            <a:ext cx="2484438" cy="503238"/>
            <a:chOff x="4195" y="1933"/>
            <a:chExt cx="1565" cy="432"/>
          </a:xfrm>
        </p:grpSpPr>
        <p:sp>
          <p:nvSpPr>
            <p:cNvPr id="34" name="Oval 15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5" name="Text Box 15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INFRAESTRUTURA</a:t>
              </a:r>
            </a:p>
          </p:txBody>
        </p:sp>
      </p:grpSp>
      <p:grpSp>
        <p:nvGrpSpPr>
          <p:cNvPr id="14" name="Group 158"/>
          <p:cNvGrpSpPr>
            <a:grpSpLocks/>
          </p:cNvGrpSpPr>
          <p:nvPr/>
        </p:nvGrpSpPr>
        <p:grpSpPr bwMode="auto">
          <a:xfrm>
            <a:off x="1476375" y="765175"/>
            <a:ext cx="7497763" cy="912813"/>
            <a:chOff x="855" y="90"/>
            <a:chExt cx="4723" cy="575"/>
          </a:xfrm>
        </p:grpSpPr>
        <p:grpSp>
          <p:nvGrpSpPr>
            <p:cNvPr id="15" name="Group 159"/>
            <p:cNvGrpSpPr>
              <a:grpSpLocks/>
            </p:cNvGrpSpPr>
            <p:nvPr/>
          </p:nvGrpSpPr>
          <p:grpSpPr bwMode="auto">
            <a:xfrm>
              <a:off x="855" y="90"/>
              <a:ext cx="4723" cy="202"/>
              <a:chOff x="855" y="90"/>
              <a:chExt cx="4723" cy="202"/>
            </a:xfrm>
          </p:grpSpPr>
          <p:cxnSp>
            <p:nvCxnSpPr>
              <p:cNvPr id="28" name="AutoShape 160"/>
              <p:cNvCxnSpPr>
                <a:cxnSpLocks noChangeShapeType="1"/>
              </p:cNvCxnSpPr>
              <p:nvPr/>
            </p:nvCxnSpPr>
            <p:spPr bwMode="auto">
              <a:xfrm>
                <a:off x="855" y="102"/>
                <a:ext cx="4724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</p:cxnSp>
          <p:sp>
            <p:nvSpPr>
              <p:cNvPr id="29" name="Line 161"/>
              <p:cNvSpPr>
                <a:spLocks noChangeShapeType="1"/>
              </p:cNvSpPr>
              <p:nvPr/>
            </p:nvSpPr>
            <p:spPr bwMode="auto">
              <a:xfrm>
                <a:off x="400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" name="Line 162"/>
              <p:cNvSpPr>
                <a:spLocks noChangeShapeType="1"/>
              </p:cNvSpPr>
              <p:nvPr/>
            </p:nvSpPr>
            <p:spPr bwMode="auto">
              <a:xfrm>
                <a:off x="2745" y="90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Line 163"/>
              <p:cNvSpPr>
                <a:spLocks noChangeShapeType="1"/>
              </p:cNvSpPr>
              <p:nvPr/>
            </p:nvSpPr>
            <p:spPr bwMode="auto">
              <a:xfrm>
                <a:off x="337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2" name="Line 164"/>
              <p:cNvSpPr>
                <a:spLocks noChangeShapeType="1"/>
              </p:cNvSpPr>
              <p:nvPr/>
            </p:nvSpPr>
            <p:spPr bwMode="auto">
              <a:xfrm>
                <a:off x="526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Line 165"/>
              <p:cNvSpPr>
                <a:spLocks noChangeShapeType="1"/>
              </p:cNvSpPr>
              <p:nvPr/>
            </p:nvSpPr>
            <p:spPr bwMode="auto">
              <a:xfrm>
                <a:off x="463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6" name="Group 166"/>
            <p:cNvGrpSpPr>
              <a:grpSpLocks/>
            </p:cNvGrpSpPr>
            <p:nvPr/>
          </p:nvGrpSpPr>
          <p:grpSpPr bwMode="auto">
            <a:xfrm>
              <a:off x="2520" y="360"/>
              <a:ext cx="1774" cy="305"/>
              <a:chOff x="2520" y="360"/>
              <a:chExt cx="1774" cy="305"/>
            </a:xfrm>
          </p:grpSpPr>
          <p:sp>
            <p:nvSpPr>
              <p:cNvPr id="22" name="AutoShape 167"/>
              <p:cNvSpPr>
                <a:spLocks noChangeArrowheads="1"/>
              </p:cNvSpPr>
              <p:nvPr/>
            </p:nvSpPr>
            <p:spPr bwMode="auto">
              <a:xfrm>
                <a:off x="3144" y="378"/>
                <a:ext cx="528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" name="Text Box 168"/>
              <p:cNvSpPr txBox="1">
                <a:spLocks noChangeArrowheads="1"/>
              </p:cNvSpPr>
              <p:nvPr/>
            </p:nvSpPr>
            <p:spPr bwMode="auto">
              <a:xfrm>
                <a:off x="3096" y="413"/>
                <a:ext cx="623" cy="22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b="1">
                    <a:solidFill>
                      <a:srgbClr val="C0504D"/>
                    </a:solidFill>
                    <a:latin typeface="Verdana" pitchFamily="34" charset="0"/>
                  </a:rPr>
                  <a:t> Redes Sociais</a:t>
                </a: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 </a:t>
                </a:r>
              </a:p>
            </p:txBody>
          </p:sp>
          <p:sp>
            <p:nvSpPr>
              <p:cNvPr id="24" name="AutoShape 169"/>
              <p:cNvSpPr>
                <a:spLocks noChangeArrowheads="1"/>
              </p:cNvSpPr>
              <p:nvPr/>
            </p:nvSpPr>
            <p:spPr bwMode="auto">
              <a:xfrm>
                <a:off x="2520" y="360"/>
                <a:ext cx="479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" name="Text Box 170"/>
              <p:cNvSpPr txBox="1">
                <a:spLocks noChangeArrowheads="1"/>
              </p:cNvSpPr>
              <p:nvPr/>
            </p:nvSpPr>
            <p:spPr bwMode="auto">
              <a:xfrm>
                <a:off x="2520" y="378"/>
                <a:ext cx="527" cy="27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Comitê</a:t>
                </a:r>
              </a:p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Temático</a:t>
                </a:r>
              </a:p>
            </p:txBody>
          </p:sp>
          <p:sp>
            <p:nvSpPr>
              <p:cNvPr id="26" name="AutoShape 171"/>
              <p:cNvSpPr>
                <a:spLocks noChangeArrowheads="1"/>
              </p:cNvSpPr>
              <p:nvPr/>
            </p:nvSpPr>
            <p:spPr bwMode="auto">
              <a:xfrm>
                <a:off x="3767" y="378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" name="Text Box 172"/>
              <p:cNvSpPr txBox="1">
                <a:spLocks noChangeArrowheads="1"/>
              </p:cNvSpPr>
              <p:nvPr/>
            </p:nvSpPr>
            <p:spPr bwMode="auto">
              <a:xfrm>
                <a:off x="3767" y="368"/>
                <a:ext cx="527" cy="2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Grupos de Interesse</a:t>
                </a:r>
              </a:p>
            </p:txBody>
          </p:sp>
        </p:grpSp>
        <p:grpSp>
          <p:nvGrpSpPr>
            <p:cNvPr id="17" name="Group 173"/>
            <p:cNvGrpSpPr>
              <a:grpSpLocks/>
            </p:cNvGrpSpPr>
            <p:nvPr/>
          </p:nvGrpSpPr>
          <p:grpSpPr bwMode="auto">
            <a:xfrm>
              <a:off x="4320" y="315"/>
              <a:ext cx="1156" cy="305"/>
              <a:chOff x="4320" y="315"/>
              <a:chExt cx="1156" cy="305"/>
            </a:xfrm>
          </p:grpSpPr>
          <p:sp>
            <p:nvSpPr>
              <p:cNvPr id="18" name="AutoShape 174"/>
              <p:cNvSpPr>
                <a:spLocks noChangeArrowheads="1"/>
              </p:cNvSpPr>
              <p:nvPr/>
            </p:nvSpPr>
            <p:spPr bwMode="auto">
              <a:xfrm>
                <a:off x="4323" y="333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9" name="Text Box 175"/>
              <p:cNvSpPr txBox="1">
                <a:spLocks noChangeArrowheads="1"/>
              </p:cNvSpPr>
              <p:nvPr/>
            </p:nvSpPr>
            <p:spPr bwMode="auto">
              <a:xfrm>
                <a:off x="4320" y="333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GT’S</a:t>
                </a:r>
              </a:p>
            </p:txBody>
          </p:sp>
          <p:sp>
            <p:nvSpPr>
              <p:cNvPr id="20" name="AutoShape 176"/>
              <p:cNvSpPr>
                <a:spLocks noChangeArrowheads="1"/>
              </p:cNvSpPr>
              <p:nvPr/>
            </p:nvSpPr>
            <p:spPr bwMode="auto">
              <a:xfrm>
                <a:off x="4952" y="315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" name="Text Box 177"/>
              <p:cNvSpPr txBox="1">
                <a:spLocks noChangeArrowheads="1"/>
              </p:cNvSpPr>
              <p:nvPr/>
            </p:nvSpPr>
            <p:spPr bwMode="auto">
              <a:xfrm>
                <a:off x="4949" y="315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. . . . </a:t>
                </a: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Arranjos Institucionais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16024" y="1180484"/>
            <a:ext cx="860444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demanda organizada na forma de plano é orientadora e qualificadora do processo de chegada da ação pública (políticas públicas) para a base da Economia Solidária, aproximando de forma complementar a autonomia dos EES com a ação também autônoma e legítima do poder público.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institucionalização de políticas públicas visa criar na sociedade um ambiente menos adverso, ou até mesmo favorável, à consolidação e desenvolvimento dos empreendimentos solidários, com a constituição das condições gerais de produção adequadas.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 políticas públicas devem proporcionar o fortalecimento das capacidades dos EES e Redes de Cooperação</a:t>
            </a:r>
            <a:endParaRPr lang="pt-B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8275" y="214313"/>
            <a:ext cx="8724205" cy="69440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Verdana" pitchFamily="34" charset="0"/>
              </a:rPr>
              <a:t>Arranjos Institucionais</a:t>
            </a:r>
            <a:endParaRPr lang="pt-BR" sz="32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1520" y="1052736"/>
            <a:ext cx="856895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CAPACIDADE PRODUTIVA ADEQUADA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 atender capacidades técnicas, instalações e equipamentos...</a:t>
            </a:r>
          </a:p>
          <a:p>
            <a:pPr marL="1714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FINANCIAMENTO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 os investimentos necessários e para compatibilização dos fluxos de receitas e despesas...</a:t>
            </a:r>
          </a:p>
          <a:p>
            <a:pPr marL="1714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CONHECIMENTO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domínio da tecnologia e dos processos </a:t>
            </a:r>
            <a:r>
              <a:rPr lang="pt-B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inovativos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produtos e processos...</a:t>
            </a:r>
          </a:p>
          <a:p>
            <a:pPr marL="1714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FORMAÇÃO INTEGRAL E SISTEMÁTICA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em diversas áreas de gestão dos EES e Redes de Cooperação com conteúdos e  metodologias contextualizadas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...</a:t>
            </a:r>
          </a:p>
          <a:p>
            <a:pPr marL="171450" lvl="1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PROTAGONISMO COLETIVO</a:t>
            </a:r>
            <a:r>
              <a:rPr lang="pt-B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construção da autogestão como elemento de viabilidade desses EES... </a:t>
            </a:r>
          </a:p>
          <a:p>
            <a:pPr marL="628650" lvl="3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capacidade de tomada de decisões internas, de forma democrática, </a:t>
            </a:r>
          </a:p>
          <a:p>
            <a:pPr marL="628650" lvl="3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afirmação de sujeitos coletivos, ativos e conscientes, com a necessária autonomia social, política e econômica.</a:t>
            </a:r>
            <a:endParaRPr lang="pt-B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ChangeArrowheads="1"/>
          </p:cNvSpPr>
          <p:nvPr/>
        </p:nvSpPr>
        <p:spPr bwMode="auto">
          <a:xfrm>
            <a:off x="2214563" y="1428750"/>
            <a:ext cx="6643687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Fomento e incubação de empreendimentos econômicos solidários - EES;</a:t>
            </a:r>
          </a:p>
          <a:p>
            <a:pPr marL="342900" indent="-342900" defTabSz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Infraestrutura para a organização, qualificação da produção, beneficiamento e agregação de valor aos produtos e serviços;</a:t>
            </a:r>
          </a:p>
          <a:p>
            <a:pPr marL="342900" indent="-342900" defTabSz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Bases de serviços de apoio e assessoria tecnológica e organizativa para as iniciativas econômicas solidárias;</a:t>
            </a:r>
          </a:p>
          <a:p>
            <a:pPr marL="342900" indent="-342900" defTabSz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Recuperação de empresas falidas em regime de autogestão.</a:t>
            </a:r>
          </a:p>
        </p:txBody>
      </p:sp>
      <p:sp>
        <p:nvSpPr>
          <p:cNvPr id="36866" name="Text Box 9"/>
          <p:cNvSpPr txBox="1">
            <a:spLocks noChangeArrowheads="1"/>
          </p:cNvSpPr>
          <p:nvPr/>
        </p:nvSpPr>
        <p:spPr bwMode="auto">
          <a:xfrm>
            <a:off x="2214563" y="357188"/>
            <a:ext cx="6642100" cy="830262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FOMENTO E ASSESSORAMENTO TÉCNICO E ORGANIZATIVO</a:t>
            </a:r>
          </a:p>
        </p:txBody>
      </p:sp>
      <p:grpSp>
        <p:nvGrpSpPr>
          <p:cNvPr id="36867" name="Grupo 8"/>
          <p:cNvGrpSpPr>
            <a:grpSpLocks/>
          </p:cNvGrpSpPr>
          <p:nvPr/>
        </p:nvGrpSpPr>
        <p:grpSpPr bwMode="auto">
          <a:xfrm>
            <a:off x="0" y="0"/>
            <a:ext cx="1928813" cy="6858000"/>
            <a:chOff x="0" y="0"/>
            <a:chExt cx="1785938" cy="6858000"/>
          </a:xfrm>
        </p:grpSpPr>
        <p:pic>
          <p:nvPicPr>
            <p:cNvPr id="36868" name="Imagem 3" descr="Imagem2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785938" cy="164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9" name="Picture 5" descr="C:\Documents and Settings\satadmin\Meus documentos\Minhas imagens\SENAES\PRODUTOS DA ES\Produtos exposição (32)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643063"/>
              <a:ext cx="1785938" cy="133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6" descr="C:\Documents and Settings\satadmin\Meus documentos\Minhas imagens\SENAES\PRODUTOS DA ES\Produtos exposição (21)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000375"/>
              <a:ext cx="1785938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1" name="Imagem 5" descr="Imagem4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4357688"/>
              <a:ext cx="1785938" cy="128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2" name="Imagem 3" descr="Imagem5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5641975"/>
              <a:ext cx="1785938" cy="121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ChangeArrowheads="1"/>
          </p:cNvSpPr>
          <p:nvPr/>
        </p:nvSpPr>
        <p:spPr bwMode="auto">
          <a:xfrm>
            <a:off x="2143125" y="1500188"/>
            <a:ext cx="66770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Valorização do mercado local e territorial - produção e consumo;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Acesso às compras governamentais de produtos e serviços da ES;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Bases de Serviço de Apoio à Comercialização Solidária;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Associações de Produtores e Consumidores (campo e cidade);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Espaços de comercialização solidária: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000">
                <a:latin typeface="Verdana" pitchFamily="34" charset="0"/>
              </a:rPr>
              <a:t>Feiras populares de comercialização direta, feiras agroecológicas etc.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000">
                <a:latin typeface="Verdana" pitchFamily="34" charset="0"/>
              </a:rPr>
              <a:t>Pontos fixos e centrais de comercialização solidária.</a:t>
            </a:r>
          </a:p>
        </p:txBody>
      </p:sp>
      <p:sp>
        <p:nvSpPr>
          <p:cNvPr id="38914" name="Text Box 9"/>
          <p:cNvSpPr txBox="1">
            <a:spLocks noChangeArrowheads="1"/>
          </p:cNvSpPr>
          <p:nvPr/>
        </p:nvSpPr>
        <p:spPr bwMode="auto">
          <a:xfrm>
            <a:off x="2214563" y="384175"/>
            <a:ext cx="6713537" cy="830263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COMÉRCIO JUSTO E SOLIDÁRIO  CONSUMO ÉTICO E CONSCIENTE</a:t>
            </a:r>
          </a:p>
        </p:txBody>
      </p:sp>
      <p:grpSp>
        <p:nvGrpSpPr>
          <p:cNvPr id="38915" name="Grupo 7"/>
          <p:cNvGrpSpPr>
            <a:grpSpLocks/>
          </p:cNvGrpSpPr>
          <p:nvPr/>
        </p:nvGrpSpPr>
        <p:grpSpPr bwMode="auto">
          <a:xfrm>
            <a:off x="0" y="0"/>
            <a:ext cx="2019300" cy="6858000"/>
            <a:chOff x="-31" y="0"/>
            <a:chExt cx="2019331" cy="6858000"/>
          </a:xfrm>
        </p:grpSpPr>
        <p:pic>
          <p:nvPicPr>
            <p:cNvPr id="38916" name="Imagem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978952"/>
              <a:ext cx="2000232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7" name="Imagem 6" descr="Teia_2006_(12)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3357562"/>
              <a:ext cx="2000264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8" name="Imagem 5" descr="Imagem26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" y="1857364"/>
              <a:ext cx="2019301" cy="1514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9" name="Imagem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000232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6"/>
          <p:cNvSpPr>
            <a:spLocks noChangeArrowheads="1"/>
          </p:cNvSpPr>
          <p:nvPr/>
        </p:nvSpPr>
        <p:spPr bwMode="auto">
          <a:xfrm>
            <a:off x="2143125" y="1285875"/>
            <a:ext cx="67865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Formação sistemática e integral: cidadania, autogestão e viabilidade;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Qualificação social e profissional apropriada às características e demandas locais e territoriais;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Elevação da escolaridade de trabalhadores/as (da alfabetização ao ensino superior);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Inserção das práticas, princípios e valores da  Economia Solidária no ensino formal;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Desenvolvimento e disseminação de tecnologias sociais.</a:t>
            </a:r>
          </a:p>
        </p:txBody>
      </p:sp>
      <p:sp>
        <p:nvSpPr>
          <p:cNvPr id="40962" name="Text Box 9"/>
          <p:cNvSpPr txBox="1">
            <a:spLocks noChangeArrowheads="1"/>
          </p:cNvSpPr>
          <p:nvPr/>
        </p:nvSpPr>
        <p:spPr bwMode="auto">
          <a:xfrm>
            <a:off x="2143125" y="214313"/>
            <a:ext cx="6784975" cy="830262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FORMAÇÃO, CONHECIMENTOS E TECNOLOGIAS SOCIAIS</a:t>
            </a:r>
          </a:p>
        </p:txBody>
      </p:sp>
      <p:grpSp>
        <p:nvGrpSpPr>
          <p:cNvPr id="40963" name="Grupo 49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2" cy="6858024"/>
          </a:xfrm>
        </p:grpSpPr>
        <p:pic>
          <p:nvPicPr>
            <p:cNvPr id="40964" name="Imagem 8" descr="Imagem19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1500430"/>
              <a:ext cx="2000231" cy="1499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5" name="Picture 2" descr="C:\Documents and Settings\satadmin\Meus documentos\Minhas imagens\Tese e Livro Roberto\Imagens TESE\Santarem\BNB_0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571744"/>
              <a:ext cx="2000232" cy="1381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3" descr="C:\Documents and Settings\satadmin\Meus documentos\Minhas imagens\Tese e Livro Roberto\Imagens TESE\IRPAA\Curso de Convivencia com Semi-árido_5_1_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5539197"/>
              <a:ext cx="2000232" cy="1318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7" name="Imagem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2000232" cy="171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8" name="Imagem 4" descr="Imagem1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3891915"/>
              <a:ext cx="2000232" cy="168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6"/>
          <p:cNvSpPr>
            <a:spLocks noChangeArrowheads="1"/>
          </p:cNvSpPr>
          <p:nvPr/>
        </p:nvSpPr>
        <p:spPr bwMode="auto">
          <a:xfrm>
            <a:off x="2214563" y="1414463"/>
            <a:ext cx="6643687" cy="487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Crédito produtivo orientado            e apropriado às características, diversidades e necessidades da Economia Solidária;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Fundos Públicos de financiamento do Desenvolvimento da Economia Solidária;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latin typeface="Verdana" pitchFamily="34" charset="0"/>
              </a:rPr>
              <a:t>Apoio e assessoria na constituição e fortalecimento de organizações de finanças solidárias: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pt-BR" sz="2400">
                <a:latin typeface="Verdana" pitchFamily="34" charset="0"/>
              </a:rPr>
              <a:t>Bancos comunitários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pt-BR" sz="2400">
                <a:latin typeface="Verdana" pitchFamily="34" charset="0"/>
              </a:rPr>
              <a:t>Fundos solidários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pt-BR" sz="2400">
                <a:latin typeface="Verdana" pitchFamily="34" charset="0"/>
              </a:rPr>
              <a:t>Cooperativas de crédito </a:t>
            </a:r>
          </a:p>
        </p:txBody>
      </p:sp>
      <p:sp>
        <p:nvSpPr>
          <p:cNvPr id="43010" name="Text Box 9"/>
          <p:cNvSpPr txBox="1">
            <a:spLocks noChangeArrowheads="1"/>
          </p:cNvSpPr>
          <p:nvPr/>
        </p:nvSpPr>
        <p:spPr bwMode="auto">
          <a:xfrm>
            <a:off x="2286000" y="214313"/>
            <a:ext cx="4857750" cy="830262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CRÉDITO E FINANÇAS SOLIDÁRIAS</a:t>
            </a:r>
          </a:p>
        </p:txBody>
      </p:sp>
      <p:grpSp>
        <p:nvGrpSpPr>
          <p:cNvPr id="43011" name="Grupo 8"/>
          <p:cNvGrpSpPr>
            <a:grpSpLocks/>
          </p:cNvGrpSpPr>
          <p:nvPr/>
        </p:nvGrpSpPr>
        <p:grpSpPr bwMode="auto">
          <a:xfrm>
            <a:off x="0" y="0"/>
            <a:ext cx="2095500" cy="6858000"/>
            <a:chOff x="-1" y="0"/>
            <a:chExt cx="2095483" cy="6858001"/>
          </a:xfrm>
        </p:grpSpPr>
        <p:pic>
          <p:nvPicPr>
            <p:cNvPr id="43013" name="Imagem 6" descr="Imagem14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3643314"/>
              <a:ext cx="2071669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4" name="Imagem 5" descr="Imagem13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5214951"/>
              <a:ext cx="2087092" cy="164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5" name="Picture 6" descr="Voltar para home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1500174"/>
              <a:ext cx="2076810" cy="2143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6" name="Picture 8" descr="http://2.bp.blogspot.com/_a-RUOy7cvMA/ScTohS_mvmI/AAAAAAAAAV0/lh-hgW9qIjE/s200/P1171777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-1" y="0"/>
              <a:ext cx="2095483" cy="1571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012" name="Picture 10" descr="http://www.aspta.org.br/fundos-solidarios-gerando-riquezas-e-saberes-seminario-estadual/image_min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00" y="0"/>
            <a:ext cx="17145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9"/>
          <p:cNvSpPr txBox="1">
            <a:spLocks noChangeArrowheads="1"/>
          </p:cNvSpPr>
          <p:nvPr/>
        </p:nvSpPr>
        <p:spPr bwMode="auto">
          <a:xfrm>
            <a:off x="2428875" y="236538"/>
            <a:ext cx="4857750" cy="1200150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RECONHECIMENTO LEGAL E FORTALECIMENTO INSTITUCIONAL </a:t>
            </a:r>
          </a:p>
        </p:txBody>
      </p:sp>
      <p:grpSp>
        <p:nvGrpSpPr>
          <p:cNvPr id="45058" name="Grupo 3"/>
          <p:cNvGrpSpPr>
            <a:grpSpLocks/>
          </p:cNvGrpSpPr>
          <p:nvPr/>
        </p:nvGrpSpPr>
        <p:grpSpPr bwMode="auto">
          <a:xfrm>
            <a:off x="0" y="0"/>
            <a:ext cx="2286000" cy="6858000"/>
            <a:chOff x="0" y="0"/>
            <a:chExt cx="2286000" cy="6858000"/>
          </a:xfrm>
        </p:grpSpPr>
        <p:pic>
          <p:nvPicPr>
            <p:cNvPr id="45061" name="Picture 10" descr="sach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2286000" cy="164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10" descr="DSC0019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429000"/>
              <a:ext cx="2286000" cy="157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8" descr="Dsc_004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17145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8" descr="C:\Documents and Settings\satadmin\Meus documentos\Minhas imagens\SENAES\PRODUTOS DA ES\Produtos exposição (6)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5000625"/>
              <a:ext cx="2286000" cy="1857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059" name="Imagem 3" descr="Imagem28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38" y="0"/>
            <a:ext cx="16430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CaixaDeTexto 9"/>
          <p:cNvSpPr txBox="1">
            <a:spLocks noChangeArrowheads="1"/>
          </p:cNvSpPr>
          <p:nvPr/>
        </p:nvSpPr>
        <p:spPr bwMode="auto">
          <a:xfrm>
            <a:off x="2500313" y="1643063"/>
            <a:ext cx="6143625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Aft>
                <a:spcPts val="600"/>
              </a:spcAft>
              <a:buSzPct val="120000"/>
              <a:buFont typeface="Arial" charset="0"/>
              <a:buChar char="•"/>
              <a:defRPr/>
            </a:pPr>
            <a:r>
              <a:rPr lang="pt-BR" sz="2000" dirty="0">
                <a:latin typeface="Verdana" pitchFamily="34" charset="0"/>
              </a:rPr>
              <a:t>O direito à outra economia exige o reconhecimento das formas       organizativas de cooperação e de        trabalho associado com regime tributário adequado;</a:t>
            </a:r>
          </a:p>
          <a:p>
            <a:pPr marL="273050" indent="-273050">
              <a:spcAft>
                <a:spcPts val="600"/>
              </a:spcAft>
              <a:buSzPct val="120000"/>
              <a:buFont typeface="Arial" charset="0"/>
              <a:buChar char="•"/>
              <a:defRPr/>
            </a:pPr>
            <a:r>
              <a:rPr lang="pt-BR" sz="2000" dirty="0">
                <a:latin typeface="Verdana" pitchFamily="34" charset="0"/>
              </a:rPr>
              <a:t>Lei da Política Nacional de Desenvolvimento da Economia Solidária;</a:t>
            </a:r>
          </a:p>
          <a:p>
            <a:pPr marL="273050" indent="-273050">
              <a:spcAft>
                <a:spcPts val="600"/>
              </a:spcAft>
              <a:buSzPct val="120000"/>
              <a:buFont typeface="Arial" charset="0"/>
              <a:buChar char="•"/>
              <a:defRPr/>
            </a:pPr>
            <a:r>
              <a:rPr lang="pt-BR" sz="2000" dirty="0">
                <a:latin typeface="Verdana" pitchFamily="34" charset="0"/>
              </a:rPr>
              <a:t>Sistema Nacional de Economia Solidária – SINAES;</a:t>
            </a:r>
          </a:p>
          <a:p>
            <a:pPr marL="273050" indent="-273050">
              <a:spcAft>
                <a:spcPts val="600"/>
              </a:spcAft>
              <a:buSzPct val="120000"/>
              <a:buFont typeface="Arial" charset="0"/>
              <a:buChar char="•"/>
              <a:defRPr/>
            </a:pPr>
            <a:r>
              <a:rPr lang="pt-BR" sz="2000" dirty="0">
                <a:latin typeface="Verdana" pitchFamily="34" charset="0"/>
              </a:rPr>
              <a:t>Fundo Nacional de Economia Solidária – FNAES;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000" dirty="0">
                <a:latin typeface="Verdana" pitchFamily="34" charset="0"/>
              </a:rPr>
              <a:t>Fortalecimento das organizações da sociedade civil (fóruns e redes) de Economia Solidária.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4"/>
          <p:cNvSpPr>
            <a:spLocks noChangeArrowheads="1"/>
          </p:cNvSpPr>
          <p:nvPr/>
        </p:nvSpPr>
        <p:spPr bwMode="auto">
          <a:xfrm>
            <a:off x="457200" y="1071563"/>
            <a:ext cx="8229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CONTATOS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Ministério do Trabalho e Emprego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Secretaria Nacional de Economia Solidária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  <a:hlinkClick r:id="rId2"/>
              </a:rPr>
              <a:t>senaes@mte.gov.br</a:t>
            </a:r>
            <a:endParaRPr lang="pt-BR" sz="2800" b="1">
              <a:solidFill>
                <a:schemeClr val="tx2"/>
              </a:solidFill>
            </a:endParaRP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(61) 3317 – 6533</a:t>
            </a:r>
          </a:p>
          <a:p>
            <a:pPr algn="ctr" eaLnBrk="0" hangingPunct="0">
              <a:lnSpc>
                <a:spcPct val="150000"/>
              </a:lnSpc>
            </a:pPr>
            <a:endParaRPr lang="pt-BR" sz="3500">
              <a:solidFill>
                <a:schemeClr val="bg2"/>
              </a:solidFill>
            </a:endParaRPr>
          </a:p>
        </p:txBody>
      </p:sp>
      <p:pic>
        <p:nvPicPr>
          <p:cNvPr id="3" name="Picture 4" descr="AF_Logo_completo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6200775"/>
            <a:ext cx="16192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oup 28"/>
          <p:cNvGraphicFramePr>
            <a:graphicFrameLocks noGrp="1"/>
          </p:cNvGraphicFramePr>
          <p:nvPr/>
        </p:nvGraphicFramePr>
        <p:xfrm>
          <a:off x="2978150" y="6173788"/>
          <a:ext cx="4473575" cy="579120"/>
        </p:xfrm>
        <a:graphic>
          <a:graphicData uri="http://schemas.openxmlformats.org/drawingml/2006/table">
            <a:tbl>
              <a:tblPr/>
              <a:tblGrid>
                <a:gridCol w="2155825"/>
                <a:gridCol w="2317750"/>
              </a:tblGrid>
              <a:tr h="39846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Secretaria Nacional de Economia Solid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ria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Minist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rio do Trabalho   e Emprego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3932</TotalTime>
  <Words>2120</Words>
  <Application>Microsoft Office PowerPoint</Application>
  <PresentationFormat>Apresentação na tela (4:3)</PresentationFormat>
  <Paragraphs>256</Paragraphs>
  <Slides>32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MTE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roberto.alves</dc:creator>
  <cp:lastModifiedBy>ROBERTO MARINHO ALVES DA SILVA</cp:lastModifiedBy>
  <cp:revision>497</cp:revision>
  <dcterms:created xsi:type="dcterms:W3CDTF">2004-07-26T21:13:09Z</dcterms:created>
  <dcterms:modified xsi:type="dcterms:W3CDTF">2011-10-27T03:20:14Z</dcterms:modified>
</cp:coreProperties>
</file>